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1" r:id="rId3"/>
    <p:sldId id="294" r:id="rId4"/>
    <p:sldId id="280" r:id="rId5"/>
    <p:sldId id="267" r:id="rId6"/>
    <p:sldId id="268" r:id="rId7"/>
    <p:sldId id="269" r:id="rId8"/>
    <p:sldId id="270" r:id="rId9"/>
    <p:sldId id="271" r:id="rId10"/>
    <p:sldId id="272" r:id="rId11"/>
    <p:sldId id="274" r:id="rId12"/>
    <p:sldId id="275" r:id="rId13"/>
    <p:sldId id="295" r:id="rId14"/>
    <p:sldId id="276" r:id="rId15"/>
    <p:sldId id="296" r:id="rId16"/>
    <p:sldId id="277" r:id="rId17"/>
    <p:sldId id="278" r:id="rId18"/>
    <p:sldId id="282" r:id="rId19"/>
    <p:sldId id="283" r:id="rId20"/>
    <p:sldId id="279" r:id="rId21"/>
    <p:sldId id="281" r:id="rId22"/>
    <p:sldId id="284" r:id="rId23"/>
    <p:sldId id="285" r:id="rId24"/>
    <p:sldId id="286" r:id="rId25"/>
    <p:sldId id="287" r:id="rId26"/>
    <p:sldId id="288" r:id="rId27"/>
    <p:sldId id="289" r:id="rId28"/>
    <p:sldId id="290" r:id="rId29"/>
    <p:sldId id="291" r:id="rId30"/>
    <p:sldId id="292" r:id="rId31"/>
    <p:sldId id="293" r:id="rId32"/>
    <p:sldId id="262" r:id="rId33"/>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AC1CB5B2-0E1D-42FE-A8FC-CB1DF8609B80}">
          <p14:sldIdLst>
            <p14:sldId id="264"/>
            <p14:sldId id="261"/>
            <p14:sldId id="294"/>
            <p14:sldId id="280"/>
            <p14:sldId id="267"/>
            <p14:sldId id="268"/>
            <p14:sldId id="269"/>
            <p14:sldId id="270"/>
            <p14:sldId id="271"/>
            <p14:sldId id="272"/>
            <p14:sldId id="274"/>
            <p14:sldId id="275"/>
            <p14:sldId id="295"/>
            <p14:sldId id="276"/>
            <p14:sldId id="296"/>
            <p14:sldId id="277"/>
            <p14:sldId id="278"/>
            <p14:sldId id="282"/>
            <p14:sldId id="283"/>
            <p14:sldId id="279"/>
            <p14:sldId id="281"/>
            <p14:sldId id="284"/>
            <p14:sldId id="285"/>
            <p14:sldId id="286"/>
            <p14:sldId id="287"/>
            <p14:sldId id="288"/>
            <p14:sldId id="289"/>
            <p14:sldId id="290"/>
            <p14:sldId id="291"/>
            <p14:sldId id="292"/>
            <p14:sldId id="293"/>
            <p14:sldId id="26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090"/>
    <a:srgbClr val="5A0048"/>
    <a:srgbClr val="62B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AE8B92-D697-48F0-9633-9895CAEC250D}" v="8" dt="2021-06-27T08:24:06.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showGuides="1">
      <p:cViewPr varScale="1">
        <p:scale>
          <a:sx n="88" d="100"/>
          <a:sy n="88" d="100"/>
        </p:scale>
        <p:origin x="494"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vrylenko Igor" userId="392832611c4b7836" providerId="LiveId" clId="{3EAE8B92-D697-48F0-9633-9895CAEC250D}"/>
    <pc:docChg chg="undo custSel addSld delSld modSld sldOrd modMainMaster modSection">
      <pc:chgData name="Gavrylenko Igor" userId="392832611c4b7836" providerId="LiveId" clId="{3EAE8B92-D697-48F0-9633-9895CAEC250D}" dt="2021-06-27T08:25:52.858" v="106" actId="207"/>
      <pc:docMkLst>
        <pc:docMk/>
      </pc:docMkLst>
      <pc:sldChg chg="modSp mod">
        <pc:chgData name="Gavrylenko Igor" userId="392832611c4b7836" providerId="LiveId" clId="{3EAE8B92-D697-48F0-9633-9895CAEC250D}" dt="2021-06-27T08:23:11.939" v="77" actId="1076"/>
        <pc:sldMkLst>
          <pc:docMk/>
          <pc:sldMk cId="2838664543" sldId="256"/>
        </pc:sldMkLst>
        <pc:picChg chg="mod">
          <ac:chgData name="Gavrylenko Igor" userId="392832611c4b7836" providerId="LiveId" clId="{3EAE8B92-D697-48F0-9633-9895CAEC250D}" dt="2021-06-27T08:23:11.939" v="77" actId="1076"/>
          <ac:picMkLst>
            <pc:docMk/>
            <pc:sldMk cId="2838664543" sldId="256"/>
            <ac:picMk id="5" creationId="{416EFC22-AB5F-4BE7-9A91-A8560DA803FA}"/>
          </ac:picMkLst>
        </pc:picChg>
      </pc:sldChg>
      <pc:sldChg chg="addSp delSp modSp del mod modClrScheme chgLayout">
        <pc:chgData name="Gavrylenko Igor" userId="392832611c4b7836" providerId="LiveId" clId="{3EAE8B92-D697-48F0-9633-9895CAEC250D}" dt="2021-06-27T08:20:50.045" v="47" actId="47"/>
        <pc:sldMkLst>
          <pc:docMk/>
          <pc:sldMk cId="165065608" sldId="263"/>
        </pc:sldMkLst>
        <pc:spChg chg="add del mod ord">
          <ac:chgData name="Gavrylenko Igor" userId="392832611c4b7836" providerId="LiveId" clId="{3EAE8B92-D697-48F0-9633-9895CAEC250D}" dt="2021-06-27T08:19:18.266" v="29" actId="478"/>
          <ac:spMkLst>
            <pc:docMk/>
            <pc:sldMk cId="165065608" sldId="263"/>
            <ac:spMk id="2" creationId="{CFDBDB47-66C4-49C8-89FE-BCEC29920ECE}"/>
          </ac:spMkLst>
        </pc:spChg>
        <pc:spChg chg="del mod ord">
          <ac:chgData name="Gavrylenko Igor" userId="392832611c4b7836" providerId="LiveId" clId="{3EAE8B92-D697-48F0-9633-9895CAEC250D}" dt="2021-06-27T08:18:11.953" v="23" actId="700"/>
          <ac:spMkLst>
            <pc:docMk/>
            <pc:sldMk cId="165065608" sldId="263"/>
            <ac:spMk id="3" creationId="{54E3208C-81C3-4ABA-9D4B-3FAF4F9086C6}"/>
          </ac:spMkLst>
        </pc:spChg>
        <pc:spChg chg="del">
          <ac:chgData name="Gavrylenko Igor" userId="392832611c4b7836" providerId="LiveId" clId="{3EAE8B92-D697-48F0-9633-9895CAEC250D}" dt="2021-06-27T08:18:49.312" v="28" actId="478"/>
          <ac:spMkLst>
            <pc:docMk/>
            <pc:sldMk cId="165065608" sldId="263"/>
            <ac:spMk id="4" creationId="{6FAC6058-4CB6-42BC-BF1D-333FAC2E9127}"/>
          </ac:spMkLst>
        </pc:spChg>
        <pc:spChg chg="add del mod ord">
          <ac:chgData name="Gavrylenko Igor" userId="392832611c4b7836" providerId="LiveId" clId="{3EAE8B92-D697-48F0-9633-9895CAEC250D}" dt="2021-06-27T08:20:45.328" v="46" actId="700"/>
          <ac:spMkLst>
            <pc:docMk/>
            <pc:sldMk cId="165065608" sldId="263"/>
            <ac:spMk id="6" creationId="{FB17D7FD-4394-4A6E-A683-B352DEF52AF7}"/>
          </ac:spMkLst>
        </pc:spChg>
        <pc:spChg chg="add del mod ord">
          <ac:chgData name="Gavrylenko Igor" userId="392832611c4b7836" providerId="LiveId" clId="{3EAE8B92-D697-48F0-9633-9895CAEC250D}" dt="2021-06-27T08:20:45.328" v="46" actId="700"/>
          <ac:spMkLst>
            <pc:docMk/>
            <pc:sldMk cId="165065608" sldId="263"/>
            <ac:spMk id="8" creationId="{B6788196-7D75-4E91-8D5C-9F80BC842E5D}"/>
          </ac:spMkLst>
        </pc:spChg>
        <pc:spChg chg="add mod ord">
          <ac:chgData name="Gavrylenko Igor" userId="392832611c4b7836" providerId="LiveId" clId="{3EAE8B92-D697-48F0-9633-9895CAEC250D}" dt="2021-06-27T08:20:45.328" v="46" actId="700"/>
          <ac:spMkLst>
            <pc:docMk/>
            <pc:sldMk cId="165065608" sldId="263"/>
            <ac:spMk id="9" creationId="{87C0BDBB-DF6A-42BB-B298-378036C686A5}"/>
          </ac:spMkLst>
        </pc:spChg>
        <pc:picChg chg="add del mod modCrop">
          <ac:chgData name="Gavrylenko Igor" userId="392832611c4b7836" providerId="LiveId" clId="{3EAE8B92-D697-48F0-9633-9895CAEC250D}" dt="2021-06-27T08:19:34.893" v="34" actId="21"/>
          <ac:picMkLst>
            <pc:docMk/>
            <pc:sldMk cId="165065608" sldId="263"/>
            <ac:picMk id="7" creationId="{8DF67EE4-054E-4F35-A66E-32C9D1C7E068}"/>
          </ac:picMkLst>
        </pc:picChg>
      </pc:sldChg>
      <pc:sldChg chg="addSp delSp modSp add mod ord">
        <pc:chgData name="Gavrylenko Igor" userId="392832611c4b7836" providerId="LiveId" clId="{3EAE8B92-D697-48F0-9633-9895CAEC250D}" dt="2021-06-27T08:23:00.904" v="75" actId="478"/>
        <pc:sldMkLst>
          <pc:docMk/>
          <pc:sldMk cId="543810521" sldId="264"/>
        </pc:sldMkLst>
        <pc:spChg chg="mod">
          <ac:chgData name="Gavrylenko Igor" userId="392832611c4b7836" providerId="LiveId" clId="{3EAE8B92-D697-48F0-9633-9895CAEC250D}" dt="2021-06-27T08:17:31.034" v="20" actId="1076"/>
          <ac:spMkLst>
            <pc:docMk/>
            <pc:sldMk cId="543810521" sldId="264"/>
            <ac:spMk id="2" creationId="{B495720A-D7BA-4293-9863-C59AC18A2D0B}"/>
          </ac:spMkLst>
        </pc:spChg>
        <pc:spChg chg="add del mod ord">
          <ac:chgData name="Gavrylenko Igor" userId="392832611c4b7836" providerId="LiveId" clId="{3EAE8B92-D697-48F0-9633-9895CAEC250D}" dt="2021-06-27T08:23:00.904" v="75" actId="478"/>
          <ac:spMkLst>
            <pc:docMk/>
            <pc:sldMk cId="543810521" sldId="264"/>
            <ac:spMk id="3" creationId="{EB592E7A-33D8-4A0F-BA71-A54B77B1F49A}"/>
          </ac:spMkLst>
        </pc:spChg>
        <pc:picChg chg="mod modCrop">
          <ac:chgData name="Gavrylenko Igor" userId="392832611c4b7836" providerId="LiveId" clId="{3EAE8B92-D697-48F0-9633-9895CAEC250D}" dt="2021-06-27T08:16:50.503" v="12" actId="1076"/>
          <ac:picMkLst>
            <pc:docMk/>
            <pc:sldMk cId="543810521" sldId="264"/>
            <ac:picMk id="5" creationId="{416EFC22-AB5F-4BE7-9A91-A8560DA803FA}"/>
          </ac:picMkLst>
        </pc:picChg>
        <pc:picChg chg="del mod">
          <ac:chgData name="Gavrylenko Igor" userId="392832611c4b7836" providerId="LiveId" clId="{3EAE8B92-D697-48F0-9633-9895CAEC250D}" dt="2021-06-27T08:17:08.705" v="15" actId="478"/>
          <ac:picMkLst>
            <pc:docMk/>
            <pc:sldMk cId="543810521" sldId="264"/>
            <ac:picMk id="7" creationId="{1DD1AEDA-E839-410C-B08C-922F515A4C15}"/>
          </ac:picMkLst>
        </pc:picChg>
        <pc:picChg chg="add del mod">
          <ac:chgData name="Gavrylenko Igor" userId="392832611c4b7836" providerId="LiveId" clId="{3EAE8B92-D697-48F0-9633-9895CAEC250D}" dt="2021-06-27T08:20:55.880" v="49" actId="478"/>
          <ac:picMkLst>
            <pc:docMk/>
            <pc:sldMk cId="543810521" sldId="264"/>
            <ac:picMk id="8" creationId="{68BA1550-208A-496F-AC02-B535763B9A68}"/>
          </ac:picMkLst>
        </pc:picChg>
      </pc:sldChg>
      <pc:sldChg chg="addSp delSp modSp new mod modClrScheme chgLayout">
        <pc:chgData name="Gavrylenko Igor" userId="392832611c4b7836" providerId="LiveId" clId="{3EAE8B92-D697-48F0-9633-9895CAEC250D}" dt="2021-06-27T08:21:10.163" v="51" actId="700"/>
        <pc:sldMkLst>
          <pc:docMk/>
          <pc:sldMk cId="3675356842" sldId="265"/>
        </pc:sldMkLst>
        <pc:spChg chg="del mod ord">
          <ac:chgData name="Gavrylenko Igor" userId="392832611c4b7836" providerId="LiveId" clId="{3EAE8B92-D697-48F0-9633-9895CAEC250D}" dt="2021-06-27T08:21:10.163" v="51" actId="700"/>
          <ac:spMkLst>
            <pc:docMk/>
            <pc:sldMk cId="3675356842" sldId="265"/>
            <ac:spMk id="2" creationId="{D15E3084-CC61-42DF-9B68-97FFC61E0052}"/>
          </ac:spMkLst>
        </pc:spChg>
        <pc:spChg chg="add mod ord">
          <ac:chgData name="Gavrylenko Igor" userId="392832611c4b7836" providerId="LiveId" clId="{3EAE8B92-D697-48F0-9633-9895CAEC250D}" dt="2021-06-27T08:21:10.163" v="51" actId="700"/>
          <ac:spMkLst>
            <pc:docMk/>
            <pc:sldMk cId="3675356842" sldId="265"/>
            <ac:spMk id="3" creationId="{340F138F-0B8E-41B3-B4F2-35E7AD3AE554}"/>
          </ac:spMkLst>
        </pc:spChg>
      </pc:sldChg>
      <pc:sldChg chg="addSp delSp modSp new mod modClrScheme chgLayout">
        <pc:chgData name="Gavrylenko Igor" userId="392832611c4b7836" providerId="LiveId" clId="{3EAE8B92-D697-48F0-9633-9895CAEC250D}" dt="2021-06-27T08:25:52.858" v="106" actId="207"/>
        <pc:sldMkLst>
          <pc:docMk/>
          <pc:sldMk cId="2433556745" sldId="266"/>
        </pc:sldMkLst>
        <pc:spChg chg="del mod ord">
          <ac:chgData name="Gavrylenko Igor" userId="392832611c4b7836" providerId="LiveId" clId="{3EAE8B92-D697-48F0-9633-9895CAEC250D}" dt="2021-06-27T08:21:23.071" v="53" actId="700"/>
          <ac:spMkLst>
            <pc:docMk/>
            <pc:sldMk cId="2433556745" sldId="266"/>
            <ac:spMk id="2" creationId="{F18C443C-B6EA-4C71-959B-764FFEA6DCB4}"/>
          </ac:spMkLst>
        </pc:spChg>
        <pc:spChg chg="add mod ord">
          <ac:chgData name="Gavrylenko Igor" userId="392832611c4b7836" providerId="LiveId" clId="{3EAE8B92-D697-48F0-9633-9895CAEC250D}" dt="2021-06-27T08:25:52.858" v="106" actId="207"/>
          <ac:spMkLst>
            <pc:docMk/>
            <pc:sldMk cId="2433556745" sldId="266"/>
            <ac:spMk id="3" creationId="{78C20396-BEA2-4FF3-82F7-891B617BA2E1}"/>
          </ac:spMkLst>
        </pc:spChg>
      </pc:sldChg>
      <pc:sldChg chg="addSp delSp modSp add mod">
        <pc:chgData name="Gavrylenko Igor" userId="392832611c4b7836" providerId="LiveId" clId="{3EAE8B92-D697-48F0-9633-9895CAEC250D}" dt="2021-06-27T08:24:47.786" v="103" actId="122"/>
        <pc:sldMkLst>
          <pc:docMk/>
          <pc:sldMk cId="1819863919" sldId="267"/>
        </pc:sldMkLst>
        <pc:spChg chg="mod">
          <ac:chgData name="Gavrylenko Igor" userId="392832611c4b7836" providerId="LiveId" clId="{3EAE8B92-D697-48F0-9633-9895CAEC250D}" dt="2021-06-27T08:24:47.786" v="103" actId="122"/>
          <ac:spMkLst>
            <pc:docMk/>
            <pc:sldMk cId="1819863919" sldId="267"/>
            <ac:spMk id="2" creationId="{B495720A-D7BA-4293-9863-C59AC18A2D0B}"/>
          </ac:spMkLst>
        </pc:spChg>
        <pc:spChg chg="del ord">
          <ac:chgData name="Gavrylenko Igor" userId="392832611c4b7836" providerId="LiveId" clId="{3EAE8B92-D697-48F0-9633-9895CAEC250D}" dt="2021-06-27T08:24:02.158" v="90" actId="21"/>
          <ac:spMkLst>
            <pc:docMk/>
            <pc:sldMk cId="1819863919" sldId="267"/>
            <ac:spMk id="3" creationId="{EB592E7A-33D8-4A0F-BA71-A54B77B1F49A}"/>
          </ac:spMkLst>
        </pc:spChg>
        <pc:picChg chg="del mod">
          <ac:chgData name="Gavrylenko Igor" userId="392832611c4b7836" providerId="LiveId" clId="{3EAE8B92-D697-48F0-9633-9895CAEC250D}" dt="2021-06-27T08:23:15.200" v="79" actId="478"/>
          <ac:picMkLst>
            <pc:docMk/>
            <pc:sldMk cId="1819863919" sldId="267"/>
            <ac:picMk id="5" creationId="{416EFC22-AB5F-4BE7-9A91-A8560DA803FA}"/>
          </ac:picMkLst>
        </pc:picChg>
        <pc:picChg chg="add ord">
          <ac:chgData name="Gavrylenko Igor" userId="392832611c4b7836" providerId="LiveId" clId="{3EAE8B92-D697-48F0-9633-9895CAEC250D}" dt="2021-06-27T08:24:36.840" v="101" actId="171"/>
          <ac:picMkLst>
            <pc:docMk/>
            <pc:sldMk cId="1819863919" sldId="267"/>
            <ac:picMk id="6" creationId="{BADB26B6-FDFB-4E51-8A8E-EC6109E99448}"/>
          </ac:picMkLst>
        </pc:picChg>
        <pc:picChg chg="add mod ord modCrop">
          <ac:chgData name="Gavrylenko Igor" userId="392832611c4b7836" providerId="LiveId" clId="{3EAE8B92-D697-48F0-9633-9895CAEC250D}" dt="2021-06-27T08:23:42.800" v="89" actId="732"/>
          <ac:picMkLst>
            <pc:docMk/>
            <pc:sldMk cId="1819863919" sldId="267"/>
            <ac:picMk id="7" creationId="{772492AF-04FF-4A72-A929-109B32A6DD2B}"/>
          </ac:picMkLst>
        </pc:picChg>
      </pc:sldChg>
      <pc:sldChg chg="addSp delSp modSp new del mod">
        <pc:chgData name="Gavrylenko Igor" userId="392832611c4b7836" providerId="LiveId" clId="{3EAE8B92-D697-48F0-9633-9895CAEC250D}" dt="2021-06-27T08:25:18.246" v="105" actId="2696"/>
        <pc:sldMkLst>
          <pc:docMk/>
          <pc:sldMk cId="115657418" sldId="268"/>
        </pc:sldMkLst>
        <pc:spChg chg="add del mod">
          <ac:chgData name="Gavrylenko Igor" userId="392832611c4b7836" providerId="LiveId" clId="{3EAE8B92-D697-48F0-9633-9895CAEC250D}" dt="2021-06-27T08:25:09.607" v="104" actId="478"/>
          <ac:spMkLst>
            <pc:docMk/>
            <pc:sldMk cId="115657418" sldId="268"/>
            <ac:spMk id="2" creationId="{366987D7-3291-4EAB-95F5-562C191726D8}"/>
          </ac:spMkLst>
        </pc:spChg>
      </pc:sldChg>
      <pc:sldMasterChg chg="delSp modSp mod addSldLayout delSldLayout modSldLayout">
        <pc:chgData name="Gavrylenko Igor" userId="392832611c4b7836" providerId="LiveId" clId="{3EAE8B92-D697-48F0-9633-9895CAEC250D}" dt="2021-06-27T08:20:34.252" v="45" actId="2696"/>
        <pc:sldMasterMkLst>
          <pc:docMk/>
          <pc:sldMasterMk cId="4120891189" sldId="2147483648"/>
        </pc:sldMasterMkLst>
        <pc:spChg chg="mod">
          <ac:chgData name="Gavrylenko Igor" userId="392832611c4b7836" providerId="LiveId" clId="{3EAE8B92-D697-48F0-9633-9895CAEC250D}" dt="2021-06-27T08:15:58.092" v="2" actId="113"/>
          <ac:spMkLst>
            <pc:docMk/>
            <pc:sldMasterMk cId="4120891189" sldId="2147483648"/>
            <ac:spMk id="2" creationId="{526B2C8A-6762-4ADB-9828-DCBA82C67F1E}"/>
          </ac:spMkLst>
        </pc:spChg>
        <pc:spChg chg="mod">
          <ac:chgData name="Gavrylenko Igor" userId="392832611c4b7836" providerId="LiveId" clId="{3EAE8B92-D697-48F0-9633-9895CAEC250D}" dt="2021-06-27T08:15:52.883" v="1" actId="2711"/>
          <ac:spMkLst>
            <pc:docMk/>
            <pc:sldMasterMk cId="4120891189" sldId="2147483648"/>
            <ac:spMk id="3" creationId="{139B2DAA-3C2A-4010-AC5A-F8A0F5DEFC13}"/>
          </ac:spMkLst>
        </pc:spChg>
        <pc:spChg chg="del">
          <ac:chgData name="Gavrylenko Igor" userId="392832611c4b7836" providerId="LiveId" clId="{3EAE8B92-D697-48F0-9633-9895CAEC250D}" dt="2021-06-27T08:15:32.965" v="0" actId="478"/>
          <ac:spMkLst>
            <pc:docMk/>
            <pc:sldMasterMk cId="4120891189" sldId="2147483648"/>
            <ac:spMk id="4" creationId="{1ADF2EC3-9A30-4982-915F-A5D10DCD2E8B}"/>
          </ac:spMkLst>
        </pc:spChg>
        <pc:spChg chg="del">
          <ac:chgData name="Gavrylenko Igor" userId="392832611c4b7836" providerId="LiveId" clId="{3EAE8B92-D697-48F0-9633-9895CAEC250D}" dt="2021-06-27T08:15:32.965" v="0" actId="478"/>
          <ac:spMkLst>
            <pc:docMk/>
            <pc:sldMasterMk cId="4120891189" sldId="2147483648"/>
            <ac:spMk id="5" creationId="{2C371160-CA43-4E52-A1CC-1EEA6D272B4E}"/>
          </ac:spMkLst>
        </pc:spChg>
        <pc:spChg chg="del">
          <ac:chgData name="Gavrylenko Igor" userId="392832611c4b7836" providerId="LiveId" clId="{3EAE8B92-D697-48F0-9633-9895CAEC250D}" dt="2021-06-27T08:15:32.965" v="0" actId="478"/>
          <ac:spMkLst>
            <pc:docMk/>
            <pc:sldMasterMk cId="4120891189" sldId="2147483648"/>
            <ac:spMk id="6" creationId="{F4B55259-68F5-4866-B1D3-F39A70722752}"/>
          </ac:spMkLst>
        </pc:spChg>
        <pc:sldLayoutChg chg="delSp mod">
          <pc:chgData name="Gavrylenko Igor" userId="392832611c4b7836" providerId="LiveId" clId="{3EAE8B92-D697-48F0-9633-9895CAEC250D}" dt="2021-06-27T08:20:22.343" v="41" actId="478"/>
          <pc:sldLayoutMkLst>
            <pc:docMk/>
            <pc:sldMasterMk cId="4120891189" sldId="2147483648"/>
            <pc:sldLayoutMk cId="1774252361" sldId="2147483650"/>
          </pc:sldLayoutMkLst>
          <pc:spChg chg="del">
            <ac:chgData name="Gavrylenko Igor" userId="392832611c4b7836" providerId="LiveId" clId="{3EAE8B92-D697-48F0-9633-9895CAEC250D}" dt="2021-06-27T08:20:22.343" v="41" actId="478"/>
            <ac:spMkLst>
              <pc:docMk/>
              <pc:sldMasterMk cId="4120891189" sldId="2147483648"/>
              <pc:sldLayoutMk cId="1774252361" sldId="2147483650"/>
              <ac:spMk id="2" creationId="{0421D54F-7C28-491F-8B9B-01D955C203A1}"/>
            </ac:spMkLst>
          </pc:spChg>
          <pc:spChg chg="del">
            <ac:chgData name="Gavrylenko Igor" userId="392832611c4b7836" providerId="LiveId" clId="{3EAE8B92-D697-48F0-9633-9895CAEC250D}" dt="2021-06-27T08:20:22.343" v="41" actId="478"/>
            <ac:spMkLst>
              <pc:docMk/>
              <pc:sldMasterMk cId="4120891189" sldId="2147483648"/>
              <pc:sldLayoutMk cId="1774252361" sldId="2147483650"/>
              <ac:spMk id="3" creationId="{ED485016-BD70-42AC-8F2D-0564057FD8BA}"/>
            </ac:spMkLst>
          </pc:spChg>
          <pc:spChg chg="del">
            <ac:chgData name="Gavrylenko Igor" userId="392832611c4b7836" providerId="LiveId" clId="{3EAE8B92-D697-48F0-9633-9895CAEC250D}" dt="2021-06-27T08:20:22.343" v="41" actId="478"/>
            <ac:spMkLst>
              <pc:docMk/>
              <pc:sldMasterMk cId="4120891189" sldId="2147483648"/>
              <pc:sldLayoutMk cId="1774252361" sldId="2147483650"/>
              <ac:spMk id="4" creationId="{349E2797-76DC-43CC-B1B0-522A846D505C}"/>
            </ac:spMkLst>
          </pc:spChg>
          <pc:spChg chg="del">
            <ac:chgData name="Gavrylenko Igor" userId="392832611c4b7836" providerId="LiveId" clId="{3EAE8B92-D697-48F0-9633-9895CAEC250D}" dt="2021-06-27T08:20:22.343" v="41" actId="478"/>
            <ac:spMkLst>
              <pc:docMk/>
              <pc:sldMasterMk cId="4120891189" sldId="2147483648"/>
              <pc:sldLayoutMk cId="1774252361" sldId="2147483650"/>
              <ac:spMk id="5" creationId="{2C6FAF36-9FC9-4937-8E95-C73F1D97C034}"/>
            </ac:spMkLst>
          </pc:spChg>
          <pc:spChg chg="del">
            <ac:chgData name="Gavrylenko Igor" userId="392832611c4b7836" providerId="LiveId" clId="{3EAE8B92-D697-48F0-9633-9895CAEC250D}" dt="2021-06-27T08:20:22.343" v="41" actId="478"/>
            <ac:spMkLst>
              <pc:docMk/>
              <pc:sldMasterMk cId="4120891189" sldId="2147483648"/>
              <pc:sldLayoutMk cId="1774252361" sldId="2147483650"/>
              <ac:spMk id="6" creationId="{FF5DFD74-D00E-4AF5-9BE1-BDDB870BA8FB}"/>
            </ac:spMkLst>
          </pc:spChg>
        </pc:sldLayoutChg>
        <pc:sldLayoutChg chg="del">
          <pc:chgData name="Gavrylenko Igor" userId="392832611c4b7836" providerId="LiveId" clId="{3EAE8B92-D697-48F0-9633-9895CAEC250D}" dt="2021-06-27T08:20:10.427" v="38" actId="2696"/>
          <pc:sldLayoutMkLst>
            <pc:docMk/>
            <pc:sldMasterMk cId="4120891189" sldId="2147483648"/>
            <pc:sldLayoutMk cId="2965657446" sldId="2147483651"/>
          </pc:sldLayoutMkLst>
        </pc:sldLayoutChg>
        <pc:sldLayoutChg chg="del">
          <pc:chgData name="Gavrylenko Igor" userId="392832611c4b7836" providerId="LiveId" clId="{3EAE8B92-D697-48F0-9633-9895CAEC250D}" dt="2021-06-27T08:20:11.161" v="39" actId="2696"/>
          <pc:sldLayoutMkLst>
            <pc:docMk/>
            <pc:sldMasterMk cId="4120891189" sldId="2147483648"/>
            <pc:sldLayoutMk cId="1620733419" sldId="2147483652"/>
          </pc:sldLayoutMkLst>
        </pc:sldLayoutChg>
        <pc:sldLayoutChg chg="del">
          <pc:chgData name="Gavrylenko Igor" userId="392832611c4b7836" providerId="LiveId" clId="{3EAE8B92-D697-48F0-9633-9895CAEC250D}" dt="2021-06-27T08:20:11.610" v="40" actId="2696"/>
          <pc:sldLayoutMkLst>
            <pc:docMk/>
            <pc:sldMasterMk cId="4120891189" sldId="2147483648"/>
            <pc:sldLayoutMk cId="4254755169" sldId="2147483653"/>
          </pc:sldLayoutMkLst>
        </pc:sldLayoutChg>
        <pc:sldLayoutChg chg="addSp delSp modSp mod">
          <pc:chgData name="Gavrylenko Igor" userId="392832611c4b7836" providerId="LiveId" clId="{3EAE8B92-D697-48F0-9633-9895CAEC250D}" dt="2021-06-27T08:19:51.037" v="37"/>
          <pc:sldLayoutMkLst>
            <pc:docMk/>
            <pc:sldMasterMk cId="4120891189" sldId="2147483648"/>
            <pc:sldLayoutMk cId="3833379625" sldId="2147483654"/>
          </pc:sldLayoutMkLst>
          <pc:picChg chg="add mod">
            <ac:chgData name="Gavrylenko Igor" userId="392832611c4b7836" providerId="LiveId" clId="{3EAE8B92-D697-48F0-9633-9895CAEC250D}" dt="2021-06-27T08:19:51.037" v="37"/>
            <ac:picMkLst>
              <pc:docMk/>
              <pc:sldMasterMk cId="4120891189" sldId="2147483648"/>
              <pc:sldLayoutMk cId="3833379625" sldId="2147483654"/>
              <ac:picMk id="4" creationId="{E069E817-1194-4C41-83D8-7A103AEA95D7}"/>
            </ac:picMkLst>
          </pc:picChg>
          <pc:picChg chg="del">
            <ac:chgData name="Gavrylenko Igor" userId="392832611c4b7836" providerId="LiveId" clId="{3EAE8B92-D697-48F0-9633-9895CAEC250D}" dt="2021-06-27T08:19:50.321" v="36" actId="478"/>
            <ac:picMkLst>
              <pc:docMk/>
              <pc:sldMasterMk cId="4120891189" sldId="2147483648"/>
              <pc:sldLayoutMk cId="3833379625" sldId="2147483654"/>
              <ac:picMk id="7" creationId="{26E41DCA-72B0-4C6A-B433-1ABE85F18D74}"/>
            </ac:picMkLst>
          </pc:picChg>
        </pc:sldLayoutChg>
        <pc:sldLayoutChg chg="del">
          <pc:chgData name="Gavrylenko Igor" userId="392832611c4b7836" providerId="LiveId" clId="{3EAE8B92-D697-48F0-9633-9895CAEC250D}" dt="2021-06-27T08:20:31.188" v="42" actId="2696"/>
          <pc:sldLayoutMkLst>
            <pc:docMk/>
            <pc:sldMasterMk cId="4120891189" sldId="2147483648"/>
            <pc:sldLayoutMk cId="2771349621" sldId="2147483656"/>
          </pc:sldLayoutMkLst>
        </pc:sldLayoutChg>
        <pc:sldLayoutChg chg="del">
          <pc:chgData name="Gavrylenko Igor" userId="392832611c4b7836" providerId="LiveId" clId="{3EAE8B92-D697-48F0-9633-9895CAEC250D}" dt="2021-06-27T08:20:32.131" v="43" actId="2696"/>
          <pc:sldLayoutMkLst>
            <pc:docMk/>
            <pc:sldMasterMk cId="4120891189" sldId="2147483648"/>
            <pc:sldLayoutMk cId="170007348" sldId="2147483657"/>
          </pc:sldLayoutMkLst>
        </pc:sldLayoutChg>
        <pc:sldLayoutChg chg="del">
          <pc:chgData name="Gavrylenko Igor" userId="392832611c4b7836" providerId="LiveId" clId="{3EAE8B92-D697-48F0-9633-9895CAEC250D}" dt="2021-06-27T08:20:32.770" v="44" actId="2696"/>
          <pc:sldLayoutMkLst>
            <pc:docMk/>
            <pc:sldMasterMk cId="4120891189" sldId="2147483648"/>
            <pc:sldLayoutMk cId="1437660313" sldId="2147483658"/>
          </pc:sldLayoutMkLst>
        </pc:sldLayoutChg>
        <pc:sldLayoutChg chg="del">
          <pc:chgData name="Gavrylenko Igor" userId="392832611c4b7836" providerId="LiveId" clId="{3EAE8B92-D697-48F0-9633-9895CAEC250D}" dt="2021-06-27T08:20:34.252" v="45" actId="2696"/>
          <pc:sldLayoutMkLst>
            <pc:docMk/>
            <pc:sldMasterMk cId="4120891189" sldId="2147483648"/>
            <pc:sldLayoutMk cId="2909432835" sldId="2147483659"/>
          </pc:sldLayoutMkLst>
        </pc:sldLayoutChg>
        <pc:sldLayoutChg chg="add mod modTransition">
          <pc:chgData name="Gavrylenko Igor" userId="392832611c4b7836" providerId="LiveId" clId="{3EAE8B92-D697-48F0-9633-9895CAEC250D}" dt="2021-06-27T08:19:47.703" v="35" actId="2890"/>
          <pc:sldLayoutMkLst>
            <pc:docMk/>
            <pc:sldMasterMk cId="4120891189" sldId="2147483648"/>
            <pc:sldLayoutMk cId="700751666" sldId="2147483662"/>
          </pc:sldLayoutMkLst>
        </pc:sldLayoutChg>
      </pc:sldMasterChg>
    </pc:docChg>
  </pc:docChgLst>
  <pc:docChgLst>
    <pc:chgData name="Gavrylenko Igor" userId="392832611c4b7836" providerId="LiveId" clId="{E1AC4F1A-5988-4CB7-9E04-704C54603C19}"/>
    <pc:docChg chg="undo custSel addSld delSld modSld sldOrd modMainMaster addSection modSection">
      <pc:chgData name="Gavrylenko Igor" userId="392832611c4b7836" providerId="LiveId" clId="{E1AC4F1A-5988-4CB7-9E04-704C54603C19}" dt="2021-04-21T16:33:35.107" v="29" actId="1076"/>
      <pc:docMkLst>
        <pc:docMk/>
      </pc:docMkLst>
      <pc:sldChg chg="del">
        <pc:chgData name="Gavrylenko Igor" userId="392832611c4b7836" providerId="LiveId" clId="{E1AC4F1A-5988-4CB7-9E04-704C54603C19}" dt="2021-04-21T16:31:19.053" v="7" actId="47"/>
        <pc:sldMkLst>
          <pc:docMk/>
          <pc:sldMk cId="3372053162" sldId="257"/>
        </pc:sldMkLst>
      </pc:sldChg>
      <pc:sldChg chg="del">
        <pc:chgData name="Gavrylenko Igor" userId="392832611c4b7836" providerId="LiveId" clId="{E1AC4F1A-5988-4CB7-9E04-704C54603C19}" dt="2021-04-21T16:31:19.053" v="7" actId="47"/>
        <pc:sldMkLst>
          <pc:docMk/>
          <pc:sldMk cId="2050045567" sldId="258"/>
        </pc:sldMkLst>
      </pc:sldChg>
      <pc:sldChg chg="del">
        <pc:chgData name="Gavrylenko Igor" userId="392832611c4b7836" providerId="LiveId" clId="{E1AC4F1A-5988-4CB7-9E04-704C54603C19}" dt="2021-04-21T16:31:19.053" v="7" actId="47"/>
        <pc:sldMkLst>
          <pc:docMk/>
          <pc:sldMk cId="2739298664" sldId="259"/>
        </pc:sldMkLst>
      </pc:sldChg>
      <pc:sldChg chg="modSp add mod ord">
        <pc:chgData name="Gavrylenko Igor" userId="392832611c4b7836" providerId="LiveId" clId="{E1AC4F1A-5988-4CB7-9E04-704C54603C19}" dt="2021-04-21T16:31:02.997" v="6" actId="207"/>
        <pc:sldMkLst>
          <pc:docMk/>
          <pc:sldMk cId="1149705688" sldId="260"/>
        </pc:sldMkLst>
        <pc:picChg chg="mod">
          <ac:chgData name="Gavrylenko Igor" userId="392832611c4b7836" providerId="LiveId" clId="{E1AC4F1A-5988-4CB7-9E04-704C54603C19}" dt="2021-04-21T16:31:02.997" v="6" actId="207"/>
          <ac:picMkLst>
            <pc:docMk/>
            <pc:sldMk cId="1149705688" sldId="260"/>
            <ac:picMk id="7" creationId="{1DD1AEDA-E839-410C-B08C-922F515A4C15}"/>
          </ac:picMkLst>
        </pc:picChg>
      </pc:sldChg>
      <pc:sldChg chg="add ord replId">
        <pc:chgData name="Gavrylenko Igor" userId="392832611c4b7836" providerId="LiveId" clId="{E1AC4F1A-5988-4CB7-9E04-704C54603C19}" dt="2021-04-21T16:30:48.140" v="3"/>
        <pc:sldMkLst>
          <pc:docMk/>
          <pc:sldMk cId="1227636058" sldId="261"/>
        </pc:sldMkLst>
      </pc:sldChg>
      <pc:sldChg chg="add del ord replId">
        <pc:chgData name="Gavrylenko Igor" userId="392832611c4b7836" providerId="LiveId" clId="{E1AC4F1A-5988-4CB7-9E04-704C54603C19}" dt="2021-04-21T16:31:34.403" v="11" actId="2696"/>
        <pc:sldMkLst>
          <pc:docMk/>
          <pc:sldMk cId="1103057084" sldId="262"/>
        </pc:sldMkLst>
      </pc:sldChg>
      <pc:sldChg chg="add ord replId">
        <pc:chgData name="Gavrylenko Igor" userId="392832611c4b7836" providerId="LiveId" clId="{E1AC4F1A-5988-4CB7-9E04-704C54603C19}" dt="2021-04-21T16:31:22.877" v="9"/>
        <pc:sldMkLst>
          <pc:docMk/>
          <pc:sldMk cId="165065608" sldId="263"/>
        </pc:sldMkLst>
      </pc:sldChg>
      <pc:sldChg chg="add del">
        <pc:chgData name="Gavrylenko Igor" userId="392832611c4b7836" providerId="LiveId" clId="{E1AC4F1A-5988-4CB7-9E04-704C54603C19}" dt="2021-04-21T16:31:43.383" v="13" actId="2890"/>
        <pc:sldMkLst>
          <pc:docMk/>
          <pc:sldMk cId="4245704590" sldId="264"/>
        </pc:sldMkLst>
      </pc:sldChg>
      <pc:sldMasterChg chg="addSldLayout modSldLayout">
        <pc:chgData name="Gavrylenko Igor" userId="392832611c4b7836" providerId="LiveId" clId="{E1AC4F1A-5988-4CB7-9E04-704C54603C19}" dt="2021-04-21T16:33:35.107" v="29" actId="1076"/>
        <pc:sldMasterMkLst>
          <pc:docMk/>
          <pc:sldMasterMk cId="4120891189" sldId="2147483648"/>
        </pc:sldMasterMkLst>
        <pc:sldLayoutChg chg="addSp delSp modSp add mod modTransition">
          <pc:chgData name="Gavrylenko Igor" userId="392832611c4b7836" providerId="LiveId" clId="{E1AC4F1A-5988-4CB7-9E04-704C54603C19}" dt="2021-04-21T16:33:35.107" v="29" actId="1076"/>
          <pc:sldLayoutMkLst>
            <pc:docMk/>
            <pc:sldMasterMk cId="4120891189" sldId="2147483648"/>
            <pc:sldLayoutMk cId="1081468124" sldId="2147483661"/>
          </pc:sldLayoutMkLst>
          <pc:spChg chg="mod">
            <ac:chgData name="Gavrylenko Igor" userId="392832611c4b7836" providerId="LiveId" clId="{E1AC4F1A-5988-4CB7-9E04-704C54603C19}" dt="2021-04-21T16:32:00.709" v="15" actId="207"/>
            <ac:spMkLst>
              <pc:docMk/>
              <pc:sldMasterMk cId="4120891189" sldId="2147483648"/>
              <pc:sldLayoutMk cId="1081468124" sldId="2147483661"/>
              <ac:spMk id="7" creationId="{95E16214-AED3-4E88-989B-787DFC8C4E94}"/>
            </ac:spMkLst>
          </pc:spChg>
          <pc:picChg chg="add mod modCrop">
            <ac:chgData name="Gavrylenko Igor" userId="392832611c4b7836" providerId="LiveId" clId="{E1AC4F1A-5988-4CB7-9E04-704C54603C19}" dt="2021-04-21T16:33:35.107" v="29" actId="1076"/>
            <ac:picMkLst>
              <pc:docMk/>
              <pc:sldMasterMk cId="4120891189" sldId="2147483648"/>
              <pc:sldLayoutMk cId="1081468124" sldId="2147483661"/>
              <ac:picMk id="3" creationId="{01110A3E-C463-4E54-B61E-EBF1613CB279}"/>
            </ac:picMkLst>
          </pc:picChg>
          <pc:picChg chg="del mod">
            <ac:chgData name="Gavrylenko Igor" userId="392832611c4b7836" providerId="LiveId" clId="{E1AC4F1A-5988-4CB7-9E04-704C54603C19}" dt="2021-04-21T16:33:10.566" v="18" actId="478"/>
            <ac:picMkLst>
              <pc:docMk/>
              <pc:sldMasterMk cId="4120891189" sldId="2147483648"/>
              <pc:sldLayoutMk cId="1081468124" sldId="2147483661"/>
              <ac:picMk id="6" creationId="{D45BC5D0-BA52-4C7E-BD56-D2DC9B2DFDC5}"/>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1E5A1D-DD44-4A9F-B514-56DBD95AD397}" type="doc">
      <dgm:prSet loTypeId="urn:microsoft.com/office/officeart/2005/8/layout/hProcess9" loCatId="process" qsTypeId="urn:microsoft.com/office/officeart/2005/8/quickstyle/simple1" qsCatId="simple" csTypeId="urn:microsoft.com/office/officeart/2005/8/colors/accent1_2" csCatId="accent1" phldr="1"/>
      <dgm:spPr/>
    </dgm:pt>
    <dgm:pt modelId="{ECDC01C3-36C0-4521-B638-0DB2F9BE8180}">
      <dgm:prSet phldrT="[Текст]"/>
      <dgm:spPr/>
      <dgm:t>
        <a:bodyPr/>
        <a:lstStyle/>
        <a:p>
          <a:r>
            <a:rPr lang="ru-RU" dirty="0" smtClean="0"/>
            <a:t>Донор, </a:t>
          </a:r>
          <a:r>
            <a:rPr lang="ru-RU" dirty="0" err="1" smtClean="0"/>
            <a:t>який</a:t>
          </a:r>
          <a:r>
            <a:rPr lang="ru-RU" dirty="0" smtClean="0"/>
            <a:t> </a:t>
          </a:r>
          <a:r>
            <a:rPr lang="ru-RU" dirty="0" err="1" smtClean="0"/>
            <a:t>надає</a:t>
          </a:r>
          <a:r>
            <a:rPr lang="ru-RU" dirty="0" smtClean="0"/>
            <a:t> </a:t>
          </a:r>
          <a:r>
            <a:rPr lang="ru-RU" dirty="0" err="1" smtClean="0"/>
            <a:t>гуманітарну</a:t>
          </a:r>
          <a:r>
            <a:rPr lang="ru-RU" dirty="0" smtClean="0"/>
            <a:t> </a:t>
          </a:r>
          <a:r>
            <a:rPr lang="ru-RU" dirty="0" err="1" smtClean="0"/>
            <a:t>допомогу</a:t>
          </a:r>
          <a:r>
            <a:rPr lang="ru-RU" dirty="0" smtClean="0"/>
            <a:t> (</a:t>
          </a:r>
          <a:r>
            <a:rPr lang="ru-RU" dirty="0" err="1" smtClean="0"/>
            <a:t>грошова</a:t>
          </a:r>
          <a:r>
            <a:rPr lang="ru-RU" dirty="0" smtClean="0"/>
            <a:t> </a:t>
          </a:r>
          <a:r>
            <a:rPr lang="ru-RU" dirty="0" err="1" smtClean="0"/>
            <a:t>або</a:t>
          </a:r>
          <a:r>
            <a:rPr lang="ru-RU" dirty="0" smtClean="0"/>
            <a:t> натуральна форма) – </a:t>
          </a:r>
          <a:r>
            <a:rPr lang="ru-RU" dirty="0" err="1" smtClean="0"/>
            <a:t>може</a:t>
          </a:r>
          <a:r>
            <a:rPr lang="ru-RU" dirty="0" smtClean="0"/>
            <a:t> бути </a:t>
          </a:r>
          <a:r>
            <a:rPr lang="ru-RU" dirty="0" err="1" smtClean="0"/>
            <a:t>іноземний</a:t>
          </a:r>
          <a:r>
            <a:rPr lang="ru-RU" dirty="0" smtClean="0"/>
            <a:t> </a:t>
          </a:r>
          <a:r>
            <a:rPr lang="ru-RU" dirty="0" err="1" smtClean="0"/>
            <a:t>або</a:t>
          </a:r>
          <a:r>
            <a:rPr lang="ru-RU" dirty="0" smtClean="0"/>
            <a:t> </a:t>
          </a:r>
          <a:r>
            <a:rPr lang="ru-RU" dirty="0" err="1" smtClean="0"/>
            <a:t>вітчизняний</a:t>
          </a:r>
          <a:r>
            <a:rPr lang="ru-RU" dirty="0" smtClean="0"/>
            <a:t>.</a:t>
          </a:r>
        </a:p>
        <a:p>
          <a:r>
            <a:rPr lang="ru-RU" dirty="0" err="1" smtClean="0"/>
            <a:t>Гуманітарна</a:t>
          </a:r>
          <a:r>
            <a:rPr lang="ru-RU" dirty="0" smtClean="0"/>
            <a:t> </a:t>
          </a:r>
          <a:r>
            <a:rPr lang="ru-RU" dirty="0" err="1" smtClean="0"/>
            <a:t>допомога</a:t>
          </a:r>
          <a:r>
            <a:rPr lang="ru-RU" dirty="0" smtClean="0"/>
            <a:t> є </a:t>
          </a:r>
          <a:r>
            <a:rPr lang="ru-RU" dirty="0" err="1" smtClean="0"/>
            <a:t>різновидом</a:t>
          </a:r>
          <a:r>
            <a:rPr lang="ru-RU" dirty="0" smtClean="0"/>
            <a:t> </a:t>
          </a:r>
          <a:r>
            <a:rPr lang="ru-RU" dirty="0" err="1" smtClean="0"/>
            <a:t>благодійництва</a:t>
          </a:r>
          <a:endParaRPr lang="ru-RU" dirty="0"/>
        </a:p>
      </dgm:t>
    </dgm:pt>
    <dgm:pt modelId="{53AB3774-04A9-4455-B974-B7B52C668348}" type="parTrans" cxnId="{7E34090E-3D2B-42FF-901B-6081F2322CA2}">
      <dgm:prSet/>
      <dgm:spPr/>
      <dgm:t>
        <a:bodyPr/>
        <a:lstStyle/>
        <a:p>
          <a:endParaRPr lang="ru-RU"/>
        </a:p>
      </dgm:t>
    </dgm:pt>
    <dgm:pt modelId="{B3670089-E837-435B-A9F6-4365F23EE5EC}" type="sibTrans" cxnId="{7E34090E-3D2B-42FF-901B-6081F2322CA2}">
      <dgm:prSet/>
      <dgm:spPr/>
      <dgm:t>
        <a:bodyPr/>
        <a:lstStyle/>
        <a:p>
          <a:endParaRPr lang="ru-RU"/>
        </a:p>
      </dgm:t>
    </dgm:pt>
    <dgm:pt modelId="{F7791BFE-6B3F-4BFE-AA31-33348866EFE8}">
      <dgm:prSet phldrT="[Текст]"/>
      <dgm:spPr/>
      <dgm:t>
        <a:bodyPr/>
        <a:lstStyle/>
        <a:p>
          <a:r>
            <a:rPr lang="ru-RU" dirty="0" err="1" smtClean="0"/>
            <a:t>Отримувач</a:t>
          </a:r>
          <a:r>
            <a:rPr lang="ru-RU" dirty="0" smtClean="0"/>
            <a:t> </a:t>
          </a:r>
          <a:r>
            <a:rPr lang="ru-RU" dirty="0" err="1" smtClean="0"/>
            <a:t>гуманітарної</a:t>
          </a:r>
          <a:r>
            <a:rPr lang="ru-RU" dirty="0" smtClean="0"/>
            <a:t> </a:t>
          </a:r>
          <a:r>
            <a:rPr lang="ru-RU" dirty="0" err="1" smtClean="0"/>
            <a:t>допомоги</a:t>
          </a:r>
          <a:r>
            <a:rPr lang="ru-RU" dirty="0" smtClean="0"/>
            <a:t> -</a:t>
          </a:r>
          <a:r>
            <a:rPr lang="uk-UA" dirty="0" smtClean="0"/>
            <a:t> юридичні особи, яких зареєстровано в установленому Кабінетом Міністрів України порядку в Єдиному реєстрі отримувачів гуманітарної допомоги. Не визнаються грузи з за кордону згідно переліку встановлених КМУ</a:t>
          </a:r>
          <a:endParaRPr lang="ru-RU" dirty="0"/>
        </a:p>
      </dgm:t>
    </dgm:pt>
    <dgm:pt modelId="{C433B7AC-2B05-47F0-9081-6B44750C65C4}" type="parTrans" cxnId="{B6F38F74-3F0B-4EFB-962F-6BCC780A3AF1}">
      <dgm:prSet/>
      <dgm:spPr/>
      <dgm:t>
        <a:bodyPr/>
        <a:lstStyle/>
        <a:p>
          <a:endParaRPr lang="ru-RU"/>
        </a:p>
      </dgm:t>
    </dgm:pt>
    <dgm:pt modelId="{60D03E4F-2106-4D10-A4CF-9B78D497D4F1}" type="sibTrans" cxnId="{B6F38F74-3F0B-4EFB-962F-6BCC780A3AF1}">
      <dgm:prSet/>
      <dgm:spPr/>
      <dgm:t>
        <a:bodyPr/>
        <a:lstStyle/>
        <a:p>
          <a:endParaRPr lang="ru-RU"/>
        </a:p>
      </dgm:t>
    </dgm:pt>
    <dgm:pt modelId="{EC6B6378-3A67-4C1F-BD8C-74E87C918ED7}">
      <dgm:prSet/>
      <dgm:spPr/>
      <dgm:t>
        <a:bodyPr/>
        <a:lstStyle/>
        <a:p>
          <a:r>
            <a:rPr lang="uk-UA" b="0" i="0" dirty="0" smtClean="0"/>
            <a:t>Набувачі гуманітарної допомоги - фізичні та юридичні особи, які її потребують і яким вона безпосередньо надається.</a:t>
          </a:r>
          <a:endParaRPr lang="uk-UA" dirty="0"/>
        </a:p>
      </dgm:t>
    </dgm:pt>
    <dgm:pt modelId="{8CBB6159-87C6-41C2-A1B7-0781E16101DC}" type="parTrans" cxnId="{4DB39266-789F-4808-B1E1-33B62F1EF947}">
      <dgm:prSet/>
      <dgm:spPr/>
      <dgm:t>
        <a:bodyPr/>
        <a:lstStyle/>
        <a:p>
          <a:endParaRPr lang="ru-RU"/>
        </a:p>
      </dgm:t>
    </dgm:pt>
    <dgm:pt modelId="{FB123C39-172D-4461-8FD1-D59A90F3309A}" type="sibTrans" cxnId="{4DB39266-789F-4808-B1E1-33B62F1EF947}">
      <dgm:prSet/>
      <dgm:spPr/>
      <dgm:t>
        <a:bodyPr/>
        <a:lstStyle/>
        <a:p>
          <a:endParaRPr lang="ru-RU"/>
        </a:p>
      </dgm:t>
    </dgm:pt>
    <dgm:pt modelId="{DAF36E0A-B60C-49B4-84CC-1A2E06626DC0}" type="pres">
      <dgm:prSet presAssocID="{781E5A1D-DD44-4A9F-B514-56DBD95AD397}" presName="CompostProcess" presStyleCnt="0">
        <dgm:presLayoutVars>
          <dgm:dir/>
          <dgm:resizeHandles val="exact"/>
        </dgm:presLayoutVars>
      </dgm:prSet>
      <dgm:spPr/>
    </dgm:pt>
    <dgm:pt modelId="{46ED892B-5092-4A4C-B1DF-EED9760D9B01}" type="pres">
      <dgm:prSet presAssocID="{781E5A1D-DD44-4A9F-B514-56DBD95AD397}" presName="arrow" presStyleLbl="bgShp" presStyleIdx="0" presStyleCnt="1"/>
      <dgm:spPr/>
    </dgm:pt>
    <dgm:pt modelId="{7715111E-BBE2-4CA7-8D26-7EC2754DF9AF}" type="pres">
      <dgm:prSet presAssocID="{781E5A1D-DD44-4A9F-B514-56DBD95AD397}" presName="linearProcess" presStyleCnt="0"/>
      <dgm:spPr/>
    </dgm:pt>
    <dgm:pt modelId="{30B37D13-4158-431A-B56B-49A5B7CC28D3}" type="pres">
      <dgm:prSet presAssocID="{ECDC01C3-36C0-4521-B638-0DB2F9BE8180}" presName="textNode" presStyleLbl="node1" presStyleIdx="0" presStyleCnt="3">
        <dgm:presLayoutVars>
          <dgm:bulletEnabled val="1"/>
        </dgm:presLayoutVars>
      </dgm:prSet>
      <dgm:spPr/>
      <dgm:t>
        <a:bodyPr/>
        <a:lstStyle/>
        <a:p>
          <a:endParaRPr lang="ru-RU"/>
        </a:p>
      </dgm:t>
    </dgm:pt>
    <dgm:pt modelId="{7A1F2159-A368-4647-8F42-C1844F437B7F}" type="pres">
      <dgm:prSet presAssocID="{B3670089-E837-435B-A9F6-4365F23EE5EC}" presName="sibTrans" presStyleCnt="0"/>
      <dgm:spPr/>
    </dgm:pt>
    <dgm:pt modelId="{F0DAC801-0521-4749-BE61-A48C964DFEA4}" type="pres">
      <dgm:prSet presAssocID="{F7791BFE-6B3F-4BFE-AA31-33348866EFE8}" presName="textNode" presStyleLbl="node1" presStyleIdx="1" presStyleCnt="3">
        <dgm:presLayoutVars>
          <dgm:bulletEnabled val="1"/>
        </dgm:presLayoutVars>
      </dgm:prSet>
      <dgm:spPr/>
      <dgm:t>
        <a:bodyPr/>
        <a:lstStyle/>
        <a:p>
          <a:endParaRPr lang="ru-RU"/>
        </a:p>
      </dgm:t>
    </dgm:pt>
    <dgm:pt modelId="{76CEE44A-EF3F-491D-93EB-6DE53F14A92A}" type="pres">
      <dgm:prSet presAssocID="{60D03E4F-2106-4D10-A4CF-9B78D497D4F1}" presName="sibTrans" presStyleCnt="0"/>
      <dgm:spPr/>
    </dgm:pt>
    <dgm:pt modelId="{D8640435-0BBC-47B1-8193-E1A3DBB39D54}" type="pres">
      <dgm:prSet presAssocID="{EC6B6378-3A67-4C1F-BD8C-74E87C918ED7}" presName="textNode" presStyleLbl="node1" presStyleIdx="2" presStyleCnt="3">
        <dgm:presLayoutVars>
          <dgm:bulletEnabled val="1"/>
        </dgm:presLayoutVars>
      </dgm:prSet>
      <dgm:spPr/>
      <dgm:t>
        <a:bodyPr/>
        <a:lstStyle/>
        <a:p>
          <a:endParaRPr lang="ru-RU"/>
        </a:p>
      </dgm:t>
    </dgm:pt>
  </dgm:ptLst>
  <dgm:cxnLst>
    <dgm:cxn modelId="{4C687F04-FAF5-447A-92BA-E681BFD0B2F4}" type="presOf" srcId="{EC6B6378-3A67-4C1F-BD8C-74E87C918ED7}" destId="{D8640435-0BBC-47B1-8193-E1A3DBB39D54}" srcOrd="0" destOrd="0" presId="urn:microsoft.com/office/officeart/2005/8/layout/hProcess9"/>
    <dgm:cxn modelId="{B6F38F74-3F0B-4EFB-962F-6BCC780A3AF1}" srcId="{781E5A1D-DD44-4A9F-B514-56DBD95AD397}" destId="{F7791BFE-6B3F-4BFE-AA31-33348866EFE8}" srcOrd="1" destOrd="0" parTransId="{C433B7AC-2B05-47F0-9081-6B44750C65C4}" sibTransId="{60D03E4F-2106-4D10-A4CF-9B78D497D4F1}"/>
    <dgm:cxn modelId="{4683F2AD-38A5-458B-8CFA-DD21CD929DBD}" type="presOf" srcId="{781E5A1D-DD44-4A9F-B514-56DBD95AD397}" destId="{DAF36E0A-B60C-49B4-84CC-1A2E06626DC0}" srcOrd="0" destOrd="0" presId="urn:microsoft.com/office/officeart/2005/8/layout/hProcess9"/>
    <dgm:cxn modelId="{7E34090E-3D2B-42FF-901B-6081F2322CA2}" srcId="{781E5A1D-DD44-4A9F-B514-56DBD95AD397}" destId="{ECDC01C3-36C0-4521-B638-0DB2F9BE8180}" srcOrd="0" destOrd="0" parTransId="{53AB3774-04A9-4455-B974-B7B52C668348}" sibTransId="{B3670089-E837-435B-A9F6-4365F23EE5EC}"/>
    <dgm:cxn modelId="{4DB39266-789F-4808-B1E1-33B62F1EF947}" srcId="{781E5A1D-DD44-4A9F-B514-56DBD95AD397}" destId="{EC6B6378-3A67-4C1F-BD8C-74E87C918ED7}" srcOrd="2" destOrd="0" parTransId="{8CBB6159-87C6-41C2-A1B7-0781E16101DC}" sibTransId="{FB123C39-172D-4461-8FD1-D59A90F3309A}"/>
    <dgm:cxn modelId="{55D63A6B-4D97-44D2-B14F-B5E48AC6D3B4}" type="presOf" srcId="{ECDC01C3-36C0-4521-B638-0DB2F9BE8180}" destId="{30B37D13-4158-431A-B56B-49A5B7CC28D3}" srcOrd="0" destOrd="0" presId="urn:microsoft.com/office/officeart/2005/8/layout/hProcess9"/>
    <dgm:cxn modelId="{21B5C4CA-B70E-4AEC-89A0-E99156D83B18}" type="presOf" srcId="{F7791BFE-6B3F-4BFE-AA31-33348866EFE8}" destId="{F0DAC801-0521-4749-BE61-A48C964DFEA4}" srcOrd="0" destOrd="0" presId="urn:microsoft.com/office/officeart/2005/8/layout/hProcess9"/>
    <dgm:cxn modelId="{08C0FC65-7C47-4255-A278-FB05A6B19EA0}" type="presParOf" srcId="{DAF36E0A-B60C-49B4-84CC-1A2E06626DC0}" destId="{46ED892B-5092-4A4C-B1DF-EED9760D9B01}" srcOrd="0" destOrd="0" presId="urn:microsoft.com/office/officeart/2005/8/layout/hProcess9"/>
    <dgm:cxn modelId="{7095A496-E80D-442A-BA39-56883A7AAD9D}" type="presParOf" srcId="{DAF36E0A-B60C-49B4-84CC-1A2E06626DC0}" destId="{7715111E-BBE2-4CA7-8D26-7EC2754DF9AF}" srcOrd="1" destOrd="0" presId="urn:microsoft.com/office/officeart/2005/8/layout/hProcess9"/>
    <dgm:cxn modelId="{CBDC5129-8B23-4694-9878-574BD1E69C53}" type="presParOf" srcId="{7715111E-BBE2-4CA7-8D26-7EC2754DF9AF}" destId="{30B37D13-4158-431A-B56B-49A5B7CC28D3}" srcOrd="0" destOrd="0" presId="urn:microsoft.com/office/officeart/2005/8/layout/hProcess9"/>
    <dgm:cxn modelId="{EE664D05-DAAC-4A19-B18D-A30B9C236CFE}" type="presParOf" srcId="{7715111E-BBE2-4CA7-8D26-7EC2754DF9AF}" destId="{7A1F2159-A368-4647-8F42-C1844F437B7F}" srcOrd="1" destOrd="0" presId="urn:microsoft.com/office/officeart/2005/8/layout/hProcess9"/>
    <dgm:cxn modelId="{F117A5E9-0784-4D85-8EE4-9C31F0755CFE}" type="presParOf" srcId="{7715111E-BBE2-4CA7-8D26-7EC2754DF9AF}" destId="{F0DAC801-0521-4749-BE61-A48C964DFEA4}" srcOrd="2" destOrd="0" presId="urn:microsoft.com/office/officeart/2005/8/layout/hProcess9"/>
    <dgm:cxn modelId="{F0CF40CC-22DF-400A-A2D9-A77FEB49D328}" type="presParOf" srcId="{7715111E-BBE2-4CA7-8D26-7EC2754DF9AF}" destId="{76CEE44A-EF3F-491D-93EB-6DE53F14A92A}" srcOrd="3" destOrd="0" presId="urn:microsoft.com/office/officeart/2005/8/layout/hProcess9"/>
    <dgm:cxn modelId="{B89791F6-125C-4F26-BE7A-5CF338103AA2}" type="presParOf" srcId="{7715111E-BBE2-4CA7-8D26-7EC2754DF9AF}" destId="{D8640435-0BBC-47B1-8193-E1A3DBB39D5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D892B-5092-4A4C-B1DF-EED9760D9B01}">
      <dsp:nvSpPr>
        <dsp:cNvPr id="0" name=""/>
        <dsp:cNvSpPr/>
      </dsp:nvSpPr>
      <dsp:spPr>
        <a:xfrm>
          <a:off x="815775" y="0"/>
          <a:ext cx="9245454" cy="487994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B37D13-4158-431A-B56B-49A5B7CC28D3}">
      <dsp:nvSpPr>
        <dsp:cNvPr id="0" name=""/>
        <dsp:cNvSpPr/>
      </dsp:nvSpPr>
      <dsp:spPr>
        <a:xfrm>
          <a:off x="11684" y="1463983"/>
          <a:ext cx="3501035" cy="19519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Донор, </a:t>
          </a:r>
          <a:r>
            <a:rPr lang="ru-RU" sz="1500" kern="1200" dirty="0" err="1" smtClean="0"/>
            <a:t>який</a:t>
          </a:r>
          <a:r>
            <a:rPr lang="ru-RU" sz="1500" kern="1200" dirty="0" smtClean="0"/>
            <a:t> </a:t>
          </a:r>
          <a:r>
            <a:rPr lang="ru-RU" sz="1500" kern="1200" dirty="0" err="1" smtClean="0"/>
            <a:t>надає</a:t>
          </a:r>
          <a:r>
            <a:rPr lang="ru-RU" sz="1500" kern="1200" dirty="0" smtClean="0"/>
            <a:t> </a:t>
          </a:r>
          <a:r>
            <a:rPr lang="ru-RU" sz="1500" kern="1200" dirty="0" err="1" smtClean="0"/>
            <a:t>гуманітарну</a:t>
          </a:r>
          <a:r>
            <a:rPr lang="ru-RU" sz="1500" kern="1200" dirty="0" smtClean="0"/>
            <a:t> </a:t>
          </a:r>
          <a:r>
            <a:rPr lang="ru-RU" sz="1500" kern="1200" dirty="0" err="1" smtClean="0"/>
            <a:t>допомогу</a:t>
          </a:r>
          <a:r>
            <a:rPr lang="ru-RU" sz="1500" kern="1200" dirty="0" smtClean="0"/>
            <a:t> (</a:t>
          </a:r>
          <a:r>
            <a:rPr lang="ru-RU" sz="1500" kern="1200" dirty="0" err="1" smtClean="0"/>
            <a:t>грошова</a:t>
          </a:r>
          <a:r>
            <a:rPr lang="ru-RU" sz="1500" kern="1200" dirty="0" smtClean="0"/>
            <a:t> </a:t>
          </a:r>
          <a:r>
            <a:rPr lang="ru-RU" sz="1500" kern="1200" dirty="0" err="1" smtClean="0"/>
            <a:t>або</a:t>
          </a:r>
          <a:r>
            <a:rPr lang="ru-RU" sz="1500" kern="1200" dirty="0" smtClean="0"/>
            <a:t> натуральна форма) – </a:t>
          </a:r>
          <a:r>
            <a:rPr lang="ru-RU" sz="1500" kern="1200" dirty="0" err="1" smtClean="0"/>
            <a:t>може</a:t>
          </a:r>
          <a:r>
            <a:rPr lang="ru-RU" sz="1500" kern="1200" dirty="0" smtClean="0"/>
            <a:t> бути </a:t>
          </a:r>
          <a:r>
            <a:rPr lang="ru-RU" sz="1500" kern="1200" dirty="0" err="1" smtClean="0"/>
            <a:t>іноземний</a:t>
          </a:r>
          <a:r>
            <a:rPr lang="ru-RU" sz="1500" kern="1200" dirty="0" smtClean="0"/>
            <a:t> </a:t>
          </a:r>
          <a:r>
            <a:rPr lang="ru-RU" sz="1500" kern="1200" dirty="0" err="1" smtClean="0"/>
            <a:t>або</a:t>
          </a:r>
          <a:r>
            <a:rPr lang="ru-RU" sz="1500" kern="1200" dirty="0" smtClean="0"/>
            <a:t> </a:t>
          </a:r>
          <a:r>
            <a:rPr lang="ru-RU" sz="1500" kern="1200" dirty="0" err="1" smtClean="0"/>
            <a:t>вітчизняний</a:t>
          </a:r>
          <a:r>
            <a:rPr lang="ru-RU" sz="1500" kern="1200" dirty="0" smtClean="0"/>
            <a:t>.</a:t>
          </a:r>
        </a:p>
        <a:p>
          <a:pPr lvl="0" algn="ctr" defTabSz="666750">
            <a:lnSpc>
              <a:spcPct val="90000"/>
            </a:lnSpc>
            <a:spcBef>
              <a:spcPct val="0"/>
            </a:spcBef>
            <a:spcAft>
              <a:spcPct val="35000"/>
            </a:spcAft>
          </a:pPr>
          <a:r>
            <a:rPr lang="ru-RU" sz="1500" kern="1200" dirty="0" err="1" smtClean="0"/>
            <a:t>Гуманітарна</a:t>
          </a:r>
          <a:r>
            <a:rPr lang="ru-RU" sz="1500" kern="1200" dirty="0" smtClean="0"/>
            <a:t> </a:t>
          </a:r>
          <a:r>
            <a:rPr lang="ru-RU" sz="1500" kern="1200" dirty="0" err="1" smtClean="0"/>
            <a:t>допомога</a:t>
          </a:r>
          <a:r>
            <a:rPr lang="ru-RU" sz="1500" kern="1200" dirty="0" smtClean="0"/>
            <a:t> є </a:t>
          </a:r>
          <a:r>
            <a:rPr lang="ru-RU" sz="1500" kern="1200" dirty="0" err="1" smtClean="0"/>
            <a:t>різновидом</a:t>
          </a:r>
          <a:r>
            <a:rPr lang="ru-RU" sz="1500" kern="1200" dirty="0" smtClean="0"/>
            <a:t> </a:t>
          </a:r>
          <a:r>
            <a:rPr lang="ru-RU" sz="1500" kern="1200" dirty="0" err="1" smtClean="0"/>
            <a:t>благодійництва</a:t>
          </a:r>
          <a:endParaRPr lang="ru-RU" sz="1500" kern="1200" dirty="0"/>
        </a:p>
      </dsp:txBody>
      <dsp:txXfrm>
        <a:off x="106972" y="1559271"/>
        <a:ext cx="3310459" cy="1761402"/>
      </dsp:txXfrm>
    </dsp:sp>
    <dsp:sp modelId="{F0DAC801-0521-4749-BE61-A48C964DFEA4}">
      <dsp:nvSpPr>
        <dsp:cNvPr id="0" name=""/>
        <dsp:cNvSpPr/>
      </dsp:nvSpPr>
      <dsp:spPr>
        <a:xfrm>
          <a:off x="3687984" y="1463983"/>
          <a:ext cx="3501035" cy="19519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err="1" smtClean="0"/>
            <a:t>Отримувач</a:t>
          </a:r>
          <a:r>
            <a:rPr lang="ru-RU" sz="1500" kern="1200" dirty="0" smtClean="0"/>
            <a:t> </a:t>
          </a:r>
          <a:r>
            <a:rPr lang="ru-RU" sz="1500" kern="1200" dirty="0" err="1" smtClean="0"/>
            <a:t>гуманітарної</a:t>
          </a:r>
          <a:r>
            <a:rPr lang="ru-RU" sz="1500" kern="1200" dirty="0" smtClean="0"/>
            <a:t> </a:t>
          </a:r>
          <a:r>
            <a:rPr lang="ru-RU" sz="1500" kern="1200" dirty="0" err="1" smtClean="0"/>
            <a:t>допомоги</a:t>
          </a:r>
          <a:r>
            <a:rPr lang="ru-RU" sz="1500" kern="1200" dirty="0" smtClean="0"/>
            <a:t> -</a:t>
          </a:r>
          <a:r>
            <a:rPr lang="uk-UA" sz="1500" kern="1200" dirty="0" smtClean="0"/>
            <a:t> юридичні особи, яких зареєстровано в установленому Кабінетом Міністрів України порядку в Єдиному реєстрі отримувачів гуманітарної допомоги. Не визнаються грузи з за кордону згідно переліку встановлених КМУ</a:t>
          </a:r>
          <a:endParaRPr lang="ru-RU" sz="1500" kern="1200" dirty="0"/>
        </a:p>
      </dsp:txBody>
      <dsp:txXfrm>
        <a:off x="3783272" y="1559271"/>
        <a:ext cx="3310459" cy="1761402"/>
      </dsp:txXfrm>
    </dsp:sp>
    <dsp:sp modelId="{D8640435-0BBC-47B1-8193-E1A3DBB39D54}">
      <dsp:nvSpPr>
        <dsp:cNvPr id="0" name=""/>
        <dsp:cNvSpPr/>
      </dsp:nvSpPr>
      <dsp:spPr>
        <a:xfrm>
          <a:off x="7364284" y="1463983"/>
          <a:ext cx="3501035" cy="19519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uk-UA" sz="1500" b="0" i="0" kern="1200" dirty="0" smtClean="0"/>
            <a:t>Набувачі гуманітарної допомоги - фізичні та юридичні особи, які її потребують і яким вона безпосередньо надається.</a:t>
          </a:r>
          <a:endParaRPr lang="uk-UA" sz="1500" kern="1200" dirty="0"/>
        </a:p>
      </dsp:txBody>
      <dsp:txXfrm>
        <a:off x="7459572" y="1559271"/>
        <a:ext cx="3310459" cy="17614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B7F08E-C11E-448C-BB76-7F919B5E0B6A}"/>
              </a:ext>
            </a:extLst>
          </p:cNvPr>
          <p:cNvSpPr>
            <a:spLocks noGrp="1"/>
          </p:cNvSpPr>
          <p:nvPr>
            <p:ph type="ctrTitle" hasCustomPrompt="1"/>
          </p:nvPr>
        </p:nvSpPr>
        <p:spPr>
          <a:xfrm>
            <a:off x="1524000" y="1122363"/>
            <a:ext cx="9144000" cy="2387600"/>
          </a:xfrm>
        </p:spPr>
        <p:txBody>
          <a:bodyPr anchor="b"/>
          <a:lstStyle>
            <a:lvl1pPr algn="ctr">
              <a:defRPr sz="6000" b="1">
                <a:solidFill>
                  <a:schemeClr val="bg1"/>
                </a:solidFill>
                <a:latin typeface="Verdana" panose="020B0604030504040204" pitchFamily="34" charset="0"/>
                <a:ea typeface="Verdana" panose="020B0604030504040204" pitchFamily="34" charset="0"/>
              </a:defRPr>
            </a:lvl1pPr>
          </a:lstStyle>
          <a:p>
            <a:r>
              <a:rPr lang="ru-RU" dirty="0"/>
              <a:t>Образец</a:t>
            </a:r>
            <a:r>
              <a:rPr lang="en-US" dirty="0"/>
              <a:t/>
            </a:r>
            <a:br>
              <a:rPr lang="en-US" dirty="0"/>
            </a:br>
            <a:r>
              <a:rPr lang="ru-RU" dirty="0"/>
              <a:t>заголовка</a:t>
            </a:r>
            <a:endParaRPr lang="ru-UA" dirty="0"/>
          </a:p>
        </p:txBody>
      </p:sp>
      <p:sp>
        <p:nvSpPr>
          <p:cNvPr id="3" name="Подзаголовок 2">
            <a:extLst>
              <a:ext uri="{FF2B5EF4-FFF2-40B4-BE49-F238E27FC236}">
                <a16:creationId xmlns:a16="http://schemas.microsoft.com/office/drawing/2014/main" id="{17C10F20-D4B0-4392-A974-7B98E69F17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UA"/>
          </a:p>
        </p:txBody>
      </p:sp>
      <p:sp>
        <p:nvSpPr>
          <p:cNvPr id="4" name="Дата 3">
            <a:extLst>
              <a:ext uri="{FF2B5EF4-FFF2-40B4-BE49-F238E27FC236}">
                <a16:creationId xmlns:a16="http://schemas.microsoft.com/office/drawing/2014/main" id="{9BCC4B19-A83E-4BA8-818C-8D305A2E9EFA}"/>
              </a:ext>
            </a:extLst>
          </p:cNvPr>
          <p:cNvSpPr>
            <a:spLocks noGrp="1"/>
          </p:cNvSpPr>
          <p:nvPr>
            <p:ph type="dt" sz="half" idx="10"/>
          </p:nvPr>
        </p:nvSpPr>
        <p:spPr>
          <a:xfrm>
            <a:off x="838200" y="6356350"/>
            <a:ext cx="2743200" cy="365125"/>
          </a:xfrm>
          <a:prstGeom prst="rect">
            <a:avLst/>
          </a:prstGeom>
        </p:spPr>
        <p:txBody>
          <a:bodyPr/>
          <a:lstStyle/>
          <a:p>
            <a:fld id="{CF19B1B7-1AE8-42D6-9831-4887D9899BA8}" type="datetimeFigureOut">
              <a:rPr lang="ru-UA" smtClean="0"/>
              <a:t>03/18/2022</a:t>
            </a:fld>
            <a:endParaRPr lang="ru-UA"/>
          </a:p>
        </p:txBody>
      </p:sp>
      <p:sp>
        <p:nvSpPr>
          <p:cNvPr id="5" name="Нижний колонтитул 4">
            <a:extLst>
              <a:ext uri="{FF2B5EF4-FFF2-40B4-BE49-F238E27FC236}">
                <a16:creationId xmlns:a16="http://schemas.microsoft.com/office/drawing/2014/main" id="{147BABC4-3EEC-438B-B053-0F610A191939}"/>
              </a:ext>
            </a:extLst>
          </p:cNvPr>
          <p:cNvSpPr>
            <a:spLocks noGrp="1"/>
          </p:cNvSpPr>
          <p:nvPr>
            <p:ph type="ftr" sz="quarter" idx="11"/>
          </p:nvPr>
        </p:nvSpPr>
        <p:spPr>
          <a:xfrm>
            <a:off x="4038600" y="6356350"/>
            <a:ext cx="4114800" cy="365125"/>
          </a:xfrm>
          <a:prstGeom prst="rect">
            <a:avLst/>
          </a:prstGeom>
        </p:spPr>
        <p:txBody>
          <a:bodyPr/>
          <a:lstStyle/>
          <a:p>
            <a:endParaRPr lang="ru-UA"/>
          </a:p>
        </p:txBody>
      </p:sp>
      <p:sp>
        <p:nvSpPr>
          <p:cNvPr id="6" name="Номер слайда 5">
            <a:extLst>
              <a:ext uri="{FF2B5EF4-FFF2-40B4-BE49-F238E27FC236}">
                <a16:creationId xmlns:a16="http://schemas.microsoft.com/office/drawing/2014/main" id="{58268554-4D52-42BA-83E6-A37C0701F9B0}"/>
              </a:ext>
            </a:extLst>
          </p:cNvPr>
          <p:cNvSpPr>
            <a:spLocks noGrp="1"/>
          </p:cNvSpPr>
          <p:nvPr>
            <p:ph type="sldNum" sz="quarter" idx="12"/>
          </p:nvPr>
        </p:nvSpPr>
        <p:spPr>
          <a:xfrm>
            <a:off x="8610600" y="6356350"/>
            <a:ext cx="2743200" cy="365125"/>
          </a:xfrm>
          <a:prstGeom prst="rect">
            <a:avLst/>
          </a:prstGeom>
        </p:spPr>
        <p:txBody>
          <a:bodyPr/>
          <a:lstStyle/>
          <a:p>
            <a:fld id="{7628B2A1-F2F7-4ECB-915A-E1F67FE19679}" type="slidenum">
              <a:rPr lang="ru-UA" smtClean="0"/>
              <a:t>‹#›</a:t>
            </a:fld>
            <a:endParaRPr lang="ru-UA"/>
          </a:p>
        </p:txBody>
      </p:sp>
    </p:spTree>
    <p:extLst>
      <p:ext uri="{BB962C8B-B14F-4D97-AF65-F5344CB8AC3E}">
        <p14:creationId xmlns:p14="http://schemas.microsoft.com/office/powerpoint/2010/main" val="639410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25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6AAF1E-0F3C-4E62-A498-0EC5E6A50CFA}"/>
              </a:ext>
            </a:extLst>
          </p:cNvPr>
          <p:cNvSpPr>
            <a:spLocks noGrp="1"/>
          </p:cNvSpPr>
          <p:nvPr>
            <p:ph type="title"/>
          </p:nvPr>
        </p:nvSpPr>
        <p:spPr/>
        <p:txBody>
          <a:bodyPr>
            <a:normAutofit/>
          </a:bodyPr>
          <a:lstStyle>
            <a:lvl1pPr>
              <a:defRPr sz="3600" b="1">
                <a:solidFill>
                  <a:srgbClr val="5A0048"/>
                </a:solidFill>
                <a:latin typeface="Verdana" panose="020B0604030504040204" pitchFamily="34" charset="0"/>
                <a:ea typeface="Verdana" panose="020B0604030504040204" pitchFamily="34" charset="0"/>
              </a:defRPr>
            </a:lvl1pPr>
          </a:lstStyle>
          <a:p>
            <a:r>
              <a:rPr lang="ru-RU" dirty="0"/>
              <a:t>Образец заголовка</a:t>
            </a:r>
            <a:endParaRPr lang="ru-UA" dirty="0"/>
          </a:p>
        </p:txBody>
      </p:sp>
      <p:pic>
        <p:nvPicPr>
          <p:cNvPr id="4" name="Рисунок 3">
            <a:extLst>
              <a:ext uri="{FF2B5EF4-FFF2-40B4-BE49-F238E27FC236}">
                <a16:creationId xmlns:a16="http://schemas.microsoft.com/office/drawing/2014/main" id="{E069E817-1194-4C41-83D8-7A103AEA95D7}"/>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774" r="1114" b="68582"/>
          <a:stretch/>
        </p:blipFill>
        <p:spPr>
          <a:xfrm>
            <a:off x="0" y="4696163"/>
            <a:ext cx="12192000" cy="2161837"/>
          </a:xfrm>
          <a:prstGeom prst="rect">
            <a:avLst/>
          </a:prstGeom>
        </p:spPr>
      </p:pic>
    </p:spTree>
    <p:extLst>
      <p:ext uri="{BB962C8B-B14F-4D97-AF65-F5344CB8AC3E}">
        <p14:creationId xmlns:p14="http://schemas.microsoft.com/office/powerpoint/2010/main" val="383337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6AAF1E-0F3C-4E62-A498-0EC5E6A50CFA}"/>
              </a:ext>
            </a:extLst>
          </p:cNvPr>
          <p:cNvSpPr>
            <a:spLocks noGrp="1"/>
          </p:cNvSpPr>
          <p:nvPr>
            <p:ph type="title"/>
          </p:nvPr>
        </p:nvSpPr>
        <p:spPr/>
        <p:txBody>
          <a:bodyPr>
            <a:normAutofit/>
          </a:bodyPr>
          <a:lstStyle>
            <a:lvl1pPr>
              <a:defRPr sz="3600" b="1">
                <a:solidFill>
                  <a:srgbClr val="5A0048"/>
                </a:solidFill>
                <a:latin typeface="Verdana" panose="020B0604030504040204" pitchFamily="34" charset="0"/>
                <a:ea typeface="Verdana" panose="020B0604030504040204" pitchFamily="34" charset="0"/>
              </a:defRPr>
            </a:lvl1pPr>
          </a:lstStyle>
          <a:p>
            <a:r>
              <a:rPr lang="ru-RU" dirty="0"/>
              <a:t>Образец заголовка</a:t>
            </a:r>
            <a:endParaRPr lang="ru-UA" dirty="0"/>
          </a:p>
        </p:txBody>
      </p:sp>
      <p:pic>
        <p:nvPicPr>
          <p:cNvPr id="7" name="Рисунок 6">
            <a:extLst>
              <a:ext uri="{FF2B5EF4-FFF2-40B4-BE49-F238E27FC236}">
                <a16:creationId xmlns:a16="http://schemas.microsoft.com/office/drawing/2014/main" id="{26E41DCA-72B0-4C6A-B433-1ABE85F18D74}"/>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700" t="52170" r="1407" b="26093"/>
          <a:stretch/>
        </p:blipFill>
        <p:spPr>
          <a:xfrm>
            <a:off x="0" y="4822229"/>
            <a:ext cx="12191999" cy="2035771"/>
          </a:xfrm>
          <a:prstGeom prst="rect">
            <a:avLst/>
          </a:prstGeom>
        </p:spPr>
      </p:pic>
    </p:spTree>
    <p:extLst>
      <p:ext uri="{BB962C8B-B14F-4D97-AF65-F5344CB8AC3E}">
        <p14:creationId xmlns:p14="http://schemas.microsoft.com/office/powerpoint/2010/main" val="700751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6AAF1E-0F3C-4E62-A498-0EC5E6A50CFA}"/>
              </a:ext>
            </a:extLst>
          </p:cNvPr>
          <p:cNvSpPr>
            <a:spLocks noGrp="1"/>
          </p:cNvSpPr>
          <p:nvPr>
            <p:ph type="title"/>
          </p:nvPr>
        </p:nvSpPr>
        <p:spPr/>
        <p:txBody>
          <a:bodyPr>
            <a:normAutofit/>
          </a:bodyPr>
          <a:lstStyle>
            <a:lvl1pPr>
              <a:defRPr sz="3600" b="1">
                <a:solidFill>
                  <a:schemeClr val="tx1"/>
                </a:solidFill>
                <a:latin typeface="Verdana" panose="020B0604030504040204" pitchFamily="34" charset="0"/>
                <a:ea typeface="Verdana" panose="020B0604030504040204" pitchFamily="34" charset="0"/>
              </a:defRPr>
            </a:lvl1pPr>
          </a:lstStyle>
          <a:p>
            <a:r>
              <a:rPr lang="ru-RU" dirty="0"/>
              <a:t>Образец заголовка</a:t>
            </a:r>
            <a:endParaRPr lang="ru-UA" dirty="0"/>
          </a:p>
        </p:txBody>
      </p:sp>
      <p:pic>
        <p:nvPicPr>
          <p:cNvPr id="4" name="Рисунок 3">
            <a:extLst>
              <a:ext uri="{FF2B5EF4-FFF2-40B4-BE49-F238E27FC236}">
                <a16:creationId xmlns:a16="http://schemas.microsoft.com/office/drawing/2014/main" id="{C024C7B5-314C-47FF-9C79-5F2586E87D05}"/>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605" r="1479" b="7394"/>
          <a:stretch/>
        </p:blipFill>
        <p:spPr>
          <a:xfrm>
            <a:off x="0" y="5027745"/>
            <a:ext cx="12192000" cy="1830256"/>
          </a:xfrm>
          <a:prstGeom prst="rect">
            <a:avLst/>
          </a:prstGeom>
        </p:spPr>
      </p:pic>
    </p:spTree>
    <p:extLst>
      <p:ext uri="{BB962C8B-B14F-4D97-AF65-F5344CB8AC3E}">
        <p14:creationId xmlns:p14="http://schemas.microsoft.com/office/powerpoint/2010/main" val="178099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D45BC5D0-BA52-4C7E-BD56-D2DC9B2DFDC5}"/>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r="61399"/>
          <a:stretch/>
        </p:blipFill>
        <p:spPr>
          <a:xfrm>
            <a:off x="6483350" y="-164194"/>
            <a:ext cx="5708651" cy="6912556"/>
          </a:xfrm>
          <a:prstGeom prst="rect">
            <a:avLst/>
          </a:prstGeom>
        </p:spPr>
      </p:pic>
      <p:sp>
        <p:nvSpPr>
          <p:cNvPr id="7" name="Заголовок 1">
            <a:extLst>
              <a:ext uri="{FF2B5EF4-FFF2-40B4-BE49-F238E27FC236}">
                <a16:creationId xmlns:a16="http://schemas.microsoft.com/office/drawing/2014/main" id="{95E16214-AED3-4E88-989B-787DFC8C4E94}"/>
              </a:ext>
            </a:extLst>
          </p:cNvPr>
          <p:cNvSpPr>
            <a:spLocks noGrp="1"/>
          </p:cNvSpPr>
          <p:nvPr>
            <p:ph type="title"/>
          </p:nvPr>
        </p:nvSpPr>
        <p:spPr>
          <a:xfrm>
            <a:off x="838200" y="2714625"/>
            <a:ext cx="10515600" cy="1325563"/>
          </a:xfrm>
        </p:spPr>
        <p:txBody>
          <a:bodyPr>
            <a:normAutofit/>
          </a:bodyPr>
          <a:lstStyle>
            <a:lvl1pPr>
              <a:defRPr sz="3600" b="1">
                <a:solidFill>
                  <a:srgbClr val="62B01E"/>
                </a:solidFill>
                <a:latin typeface="Verdana" panose="020B0604030504040204" pitchFamily="34" charset="0"/>
                <a:ea typeface="Verdana" panose="020B0604030504040204" pitchFamily="34" charset="0"/>
              </a:defRPr>
            </a:lvl1pPr>
          </a:lstStyle>
          <a:p>
            <a:r>
              <a:rPr lang="ru-RU" dirty="0"/>
              <a:t>Образец заголовка</a:t>
            </a:r>
            <a:endParaRPr lang="ru-UA" dirty="0"/>
          </a:p>
        </p:txBody>
      </p:sp>
      <p:pic>
        <p:nvPicPr>
          <p:cNvPr id="13" name="Рисунок 12">
            <a:extLst>
              <a:ext uri="{FF2B5EF4-FFF2-40B4-BE49-F238E27FC236}">
                <a16:creationId xmlns:a16="http://schemas.microsoft.com/office/drawing/2014/main" id="{40B21451-36D2-49E0-B3AD-5A874CDC026D}"/>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38200" y="5842000"/>
            <a:ext cx="2489805" cy="568325"/>
          </a:xfrm>
          <a:prstGeom prst="rect">
            <a:avLst/>
          </a:prstGeom>
        </p:spPr>
      </p:pic>
    </p:spTree>
    <p:extLst>
      <p:ext uri="{BB962C8B-B14F-4D97-AF65-F5344CB8AC3E}">
        <p14:creationId xmlns:p14="http://schemas.microsoft.com/office/powerpoint/2010/main" val="4218247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Пустой слайд">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95E16214-AED3-4E88-989B-787DFC8C4E94}"/>
              </a:ext>
            </a:extLst>
          </p:cNvPr>
          <p:cNvSpPr>
            <a:spLocks noGrp="1"/>
          </p:cNvSpPr>
          <p:nvPr>
            <p:ph type="title"/>
          </p:nvPr>
        </p:nvSpPr>
        <p:spPr>
          <a:xfrm>
            <a:off x="838200" y="2714625"/>
            <a:ext cx="10515600" cy="1325563"/>
          </a:xfrm>
        </p:spPr>
        <p:txBody>
          <a:bodyPr>
            <a:normAutofit/>
          </a:bodyPr>
          <a:lstStyle>
            <a:lvl1pPr>
              <a:defRPr sz="3600" b="1">
                <a:solidFill>
                  <a:srgbClr val="194090"/>
                </a:solidFill>
                <a:latin typeface="Verdana" panose="020B0604030504040204" pitchFamily="34" charset="0"/>
                <a:ea typeface="Verdana" panose="020B0604030504040204" pitchFamily="34" charset="0"/>
              </a:defRPr>
            </a:lvl1pPr>
          </a:lstStyle>
          <a:p>
            <a:r>
              <a:rPr lang="ru-RU" dirty="0"/>
              <a:t>Образец заголовка</a:t>
            </a:r>
            <a:endParaRPr lang="ru-UA" dirty="0"/>
          </a:p>
        </p:txBody>
      </p:sp>
      <p:pic>
        <p:nvPicPr>
          <p:cNvPr id="13" name="Рисунок 12">
            <a:extLst>
              <a:ext uri="{FF2B5EF4-FFF2-40B4-BE49-F238E27FC236}">
                <a16:creationId xmlns:a16="http://schemas.microsoft.com/office/drawing/2014/main" id="{40B21451-36D2-49E0-B3AD-5A874CDC026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38200" y="5842000"/>
            <a:ext cx="2489805" cy="568325"/>
          </a:xfrm>
          <a:prstGeom prst="rect">
            <a:avLst/>
          </a:prstGeom>
        </p:spPr>
      </p:pic>
      <p:pic>
        <p:nvPicPr>
          <p:cNvPr id="3" name="Рисунок 2">
            <a:extLst>
              <a:ext uri="{FF2B5EF4-FFF2-40B4-BE49-F238E27FC236}">
                <a16:creationId xmlns:a16="http://schemas.microsoft.com/office/drawing/2014/main" id="{01110A3E-C463-4E54-B61E-EBF1613CB279}"/>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r="57766"/>
          <a:stretch/>
        </p:blipFill>
        <p:spPr>
          <a:xfrm>
            <a:off x="6332830" y="85976"/>
            <a:ext cx="5859170" cy="6492623"/>
          </a:xfrm>
          <a:prstGeom prst="rect">
            <a:avLst/>
          </a:prstGeom>
        </p:spPr>
      </p:pic>
    </p:spTree>
    <p:extLst>
      <p:ext uri="{BB962C8B-B14F-4D97-AF65-F5344CB8AC3E}">
        <p14:creationId xmlns:p14="http://schemas.microsoft.com/office/powerpoint/2010/main" val="1081468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6B2C8A-6762-4ADB-9828-DCBA82C67F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dirty="0"/>
              <a:t>Образец заголовка</a:t>
            </a:r>
            <a:endParaRPr lang="ru-UA" dirty="0"/>
          </a:p>
        </p:txBody>
      </p:sp>
      <p:sp>
        <p:nvSpPr>
          <p:cNvPr id="3" name="Текст 2">
            <a:extLst>
              <a:ext uri="{FF2B5EF4-FFF2-40B4-BE49-F238E27FC236}">
                <a16:creationId xmlns:a16="http://schemas.microsoft.com/office/drawing/2014/main" id="{139B2DAA-3C2A-4010-AC5A-F8A0F5DEFC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Tree>
    <p:extLst>
      <p:ext uri="{BB962C8B-B14F-4D97-AF65-F5344CB8AC3E}">
        <p14:creationId xmlns:p14="http://schemas.microsoft.com/office/powerpoint/2010/main" val="4120891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2" r:id="rId4"/>
    <p:sldLayoutId id="2147483660" r:id="rId5"/>
    <p:sldLayoutId id="2147483655" r:id="rId6"/>
    <p:sldLayoutId id="2147483661" r:id="rId7"/>
  </p:sldLayoutIdLst>
  <p:txStyles>
    <p:titleStyle>
      <a:lvl1pPr algn="l"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4.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l.facebook.com/l.php?u=https://www.kmu.gov.ua/npas/deyaki-pitannya-otrimannya-vikoristannya-obliku-ta-zvitnosti-blagodijnoyi-dopomogi-202?fbclid%3DIwAR34cgy1EA7NYvCRnv5lUmWGDV3wkPkNW-QqhON3FjhNuvl6i8x9Pdw7mVk&amp;h=AT27hiSPCwRNyBhb0LO2F4XsYZpsjHkQqlNnarGGLu2xjR8Ew6Hnn9o2SDpsOQrs9UAZgpA7NuTVtxUBs5dtkmHCoKu4G68l2OdwlOmUYNfafzKPdocPQyuNNLrHxeRCqVg7&amp;__tn__=-UK-R&amp;c%5b0%5d=AT0M3h8kX6OMjYHezu7nW6vueC6GOgZsmf2u7TLePsK0nH4pNcnvkXrM7blzMzlLXrntctH66UiAqWrJ-Ak0gKHnJ3ZDKdaXvIsabiM15xensb4ohwV5-xoXJ9aS9t8kxPvQMmquJ35FpvzhTrK7N4xyMA"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ucci.org.ua/uploads/files/621cba543cda9382669631.pdf"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ips.ligazakon.net/document/dpa2265?an=1"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www.golos.com.ua/article/357343"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16EFC22-AB5F-4BE7-9A91-A8560DA803FA}"/>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774" r="1114" b="60922"/>
          <a:stretch/>
        </p:blipFill>
        <p:spPr>
          <a:xfrm>
            <a:off x="0" y="4169113"/>
            <a:ext cx="12192000" cy="2688887"/>
          </a:xfrm>
          <a:prstGeom prst="rect">
            <a:avLst/>
          </a:prstGeom>
        </p:spPr>
      </p:pic>
      <p:sp>
        <p:nvSpPr>
          <p:cNvPr id="2" name="Заголовок 1">
            <a:extLst>
              <a:ext uri="{FF2B5EF4-FFF2-40B4-BE49-F238E27FC236}">
                <a16:creationId xmlns:a16="http://schemas.microsoft.com/office/drawing/2014/main" id="{B495720A-D7BA-4293-9863-C59AC18A2D0B}"/>
              </a:ext>
            </a:extLst>
          </p:cNvPr>
          <p:cNvSpPr>
            <a:spLocks noGrp="1"/>
          </p:cNvSpPr>
          <p:nvPr>
            <p:ph type="ctrTitle"/>
          </p:nvPr>
        </p:nvSpPr>
        <p:spPr>
          <a:xfrm>
            <a:off x="1041400" y="2013235"/>
            <a:ext cx="9144000" cy="2387600"/>
          </a:xfrm>
        </p:spPr>
        <p:txBody>
          <a:bodyPr anchor="ctr">
            <a:normAutofit fontScale="90000"/>
          </a:bodyPr>
          <a:lstStyle/>
          <a:p>
            <a:pPr algn="l"/>
            <a:r>
              <a:rPr lang="ru-RU" sz="5000" dirty="0" err="1">
                <a:solidFill>
                  <a:srgbClr val="5A0048"/>
                </a:solidFill>
              </a:rPr>
              <a:t>Загальні</a:t>
            </a:r>
            <a:r>
              <a:rPr lang="ru-RU" sz="5000" dirty="0">
                <a:solidFill>
                  <a:srgbClr val="5A0048"/>
                </a:solidFill>
              </a:rPr>
              <a:t> </a:t>
            </a:r>
            <a:r>
              <a:rPr lang="ru-RU" sz="5000" dirty="0" err="1">
                <a:solidFill>
                  <a:srgbClr val="5A0048"/>
                </a:solidFill>
              </a:rPr>
              <a:t>податкові</a:t>
            </a:r>
            <a:r>
              <a:rPr lang="ru-RU" sz="5000" dirty="0">
                <a:solidFill>
                  <a:srgbClr val="5A0048"/>
                </a:solidFill>
              </a:rPr>
              <a:t> </a:t>
            </a:r>
            <a:r>
              <a:rPr lang="ru-RU" sz="5000" dirty="0" err="1">
                <a:solidFill>
                  <a:srgbClr val="5A0048"/>
                </a:solidFill>
              </a:rPr>
              <a:t>зміни</a:t>
            </a:r>
            <a:r>
              <a:rPr lang="ru-RU" sz="5000" dirty="0">
                <a:solidFill>
                  <a:srgbClr val="5A0048"/>
                </a:solidFill>
              </a:rPr>
              <a:t> для </a:t>
            </a:r>
            <a:r>
              <a:rPr lang="ru-RU" sz="5000" dirty="0" err="1">
                <a:solidFill>
                  <a:srgbClr val="5A0048"/>
                </a:solidFill>
              </a:rPr>
              <a:t>неприбуткових</a:t>
            </a:r>
            <a:r>
              <a:rPr lang="ru-RU" sz="5000" dirty="0">
                <a:solidFill>
                  <a:srgbClr val="5A0048"/>
                </a:solidFill>
              </a:rPr>
              <a:t> </a:t>
            </a:r>
            <a:r>
              <a:rPr lang="ru-RU" sz="5000" dirty="0" err="1">
                <a:solidFill>
                  <a:srgbClr val="5A0048"/>
                </a:solidFill>
              </a:rPr>
              <a:t>організацій</a:t>
            </a:r>
            <a:r>
              <a:rPr lang="ru-RU" sz="5000" dirty="0">
                <a:solidFill>
                  <a:srgbClr val="5A0048"/>
                </a:solidFill>
              </a:rPr>
              <a:t> у </a:t>
            </a:r>
            <a:r>
              <a:rPr lang="ru-RU" sz="5000" dirty="0" err="1">
                <a:solidFill>
                  <a:srgbClr val="5A0048"/>
                </a:solidFill>
              </a:rPr>
              <a:t>період</a:t>
            </a:r>
            <a:r>
              <a:rPr lang="ru-RU" sz="5000" dirty="0">
                <a:solidFill>
                  <a:srgbClr val="5A0048"/>
                </a:solidFill>
              </a:rPr>
              <a:t> </a:t>
            </a:r>
            <a:r>
              <a:rPr lang="ru-RU" sz="5000" dirty="0" err="1">
                <a:solidFill>
                  <a:srgbClr val="5A0048"/>
                </a:solidFill>
              </a:rPr>
              <a:t>війни</a:t>
            </a:r>
            <a:r>
              <a:rPr lang="ru-RU" sz="5000" dirty="0">
                <a:solidFill>
                  <a:srgbClr val="5A0048"/>
                </a:solidFill>
              </a:rPr>
              <a:t>.</a:t>
            </a:r>
            <a:endParaRPr lang="ru-UA" sz="5000" dirty="0">
              <a:solidFill>
                <a:srgbClr val="5A0048"/>
              </a:solidFill>
            </a:endParaRPr>
          </a:p>
        </p:txBody>
      </p:sp>
      <p:pic>
        <p:nvPicPr>
          <p:cNvPr id="9" name="Рисунок 8">
            <a:extLst>
              <a:ext uri="{FF2B5EF4-FFF2-40B4-BE49-F238E27FC236}">
                <a16:creationId xmlns:a16="http://schemas.microsoft.com/office/drawing/2014/main" id="{52A6B231-64E5-4AD1-AAE3-B64DABEE313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29058" y="295676"/>
            <a:ext cx="1393586" cy="1064193"/>
          </a:xfrm>
          <a:prstGeom prst="rect">
            <a:avLst/>
          </a:prstGeom>
        </p:spPr>
      </p:pic>
      <p:pic>
        <p:nvPicPr>
          <p:cNvPr id="11" name="Рисунок 10">
            <a:extLst>
              <a:ext uri="{FF2B5EF4-FFF2-40B4-BE49-F238E27FC236}">
                <a16:creationId xmlns:a16="http://schemas.microsoft.com/office/drawing/2014/main" id="{4FC6B76D-CFA9-416E-ACFC-6BE6F340030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9779267" y="397872"/>
            <a:ext cx="2044323" cy="506020"/>
          </a:xfrm>
          <a:prstGeom prst="rect">
            <a:avLst/>
          </a:prstGeom>
        </p:spPr>
      </p:pic>
    </p:spTree>
    <p:extLst>
      <p:ext uri="{BB962C8B-B14F-4D97-AF65-F5344CB8AC3E}">
        <p14:creationId xmlns:p14="http://schemas.microsoft.com/office/powerpoint/2010/main" val="543810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E2EA224-A3F1-4CCB-BEB5-52E4ADD89E99}"/>
              </a:ext>
            </a:extLst>
          </p:cNvPr>
          <p:cNvSpPr>
            <a:spLocks noGrp="1"/>
          </p:cNvSpPr>
          <p:nvPr>
            <p:ph type="title"/>
          </p:nvPr>
        </p:nvSpPr>
        <p:spPr>
          <a:xfrm>
            <a:off x="820783" y="190954"/>
            <a:ext cx="10515600" cy="1325563"/>
          </a:xfrm>
        </p:spPr>
        <p:txBody>
          <a:bodyPr/>
          <a:lstStyle/>
          <a:p>
            <a:r>
              <a:rPr lang="uk-UA" dirty="0" smtClean="0"/>
              <a:t>Основні податкові зміни</a:t>
            </a:r>
            <a:endParaRPr lang="ru-UA" dirty="0"/>
          </a:p>
        </p:txBody>
      </p:sp>
      <p:sp>
        <p:nvSpPr>
          <p:cNvPr id="3" name="Прямоугольник 2"/>
          <p:cNvSpPr/>
          <p:nvPr/>
        </p:nvSpPr>
        <p:spPr>
          <a:xfrm>
            <a:off x="1158240" y="1290106"/>
            <a:ext cx="9779726" cy="4801314"/>
          </a:xfrm>
          <a:prstGeom prst="rect">
            <a:avLst/>
          </a:prstGeom>
        </p:spPr>
        <p:txBody>
          <a:bodyPr wrap="square">
            <a:spAutoFit/>
          </a:bodyPr>
          <a:lstStyle/>
          <a:p>
            <a:r>
              <a:rPr lang="uk-UA" dirty="0"/>
              <a:t>«На період дії правового режиму воєнного чи надзвичайного стану не вважається порушенням вимог пункту 133.4 статті 134 цього Кодексу передача майна, </a:t>
            </a:r>
            <a:r>
              <a:rPr lang="uk-UA" b="1" dirty="0"/>
              <a:t>надання послуг неприбутковою організацією, використання доходів (прибутків) неприбуткової організації для фінансування видатків за умови, що такі послуги, майно добровільно перераховані (надані, передані)</a:t>
            </a:r>
            <a:r>
              <a:rPr lang="uk-UA" dirty="0"/>
              <a:t> </a:t>
            </a:r>
            <a:r>
              <a:rPr lang="uk-UA" b="1" dirty="0">
                <a:solidFill>
                  <a:srgbClr val="FF0000"/>
                </a:solidFill>
              </a:rPr>
              <a:t>Збройним Силам України,  Національній гвардії України, Службі безпеки України, Службі зовнішньої розвідки України, Державній прикордонній службі України, Міністерству внутрішніх справ України, Управлінню державної охорони України, Державній службі спеціального зв’язку та захисту інформації України, добровольчим формуванням територіальних громад, іншим утвореним відповідно до законів України військовим формуванням, їх з’єднанням, військовим частинам, підрозділам, установам або організаціям, що утримуються за рахунок коштів державного бюджету, для потреб забезпечення оборони держави, а також на користь центрального органу виконавчої влади, який забезпечує формування та реалізує державну політику у сфері цивільного захисту, сил цивільного захисту та/або закладам охорони здоров’я державної та/або комунальної власності, та/або структурним підрозділам з питань охорони здоров’я обласних, Київської та Севастопольської міських державних адміністрацій, та/або грошові кошти перераховані на спеціальні рахунки, відкриті Національним банком України для збору коштів».</a:t>
            </a:r>
          </a:p>
        </p:txBody>
      </p:sp>
    </p:spTree>
    <p:extLst>
      <p:ext uri="{BB962C8B-B14F-4D97-AF65-F5344CB8AC3E}">
        <p14:creationId xmlns:p14="http://schemas.microsoft.com/office/powerpoint/2010/main" val="2403912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E2EA224-A3F1-4CCB-BEB5-52E4ADD89E99}"/>
              </a:ext>
            </a:extLst>
          </p:cNvPr>
          <p:cNvSpPr>
            <a:spLocks noGrp="1"/>
          </p:cNvSpPr>
          <p:nvPr>
            <p:ph type="title"/>
          </p:nvPr>
        </p:nvSpPr>
        <p:spPr>
          <a:xfrm>
            <a:off x="820783" y="190954"/>
            <a:ext cx="10515600" cy="1325563"/>
          </a:xfrm>
        </p:spPr>
        <p:txBody>
          <a:bodyPr/>
          <a:lstStyle/>
          <a:p>
            <a:r>
              <a:rPr lang="uk-UA" dirty="0" smtClean="0"/>
              <a:t>Основні податкові зміни</a:t>
            </a:r>
            <a:endParaRPr lang="ru-UA" dirty="0"/>
          </a:p>
        </p:txBody>
      </p:sp>
      <p:sp>
        <p:nvSpPr>
          <p:cNvPr id="2" name="Прямоугольник 1"/>
          <p:cNvSpPr/>
          <p:nvPr/>
        </p:nvSpPr>
        <p:spPr>
          <a:xfrm>
            <a:off x="731521" y="1410176"/>
            <a:ext cx="5730239" cy="1477328"/>
          </a:xfrm>
          <a:prstGeom prst="rect">
            <a:avLst/>
          </a:prstGeom>
        </p:spPr>
        <p:txBody>
          <a:bodyPr wrap="square">
            <a:spAutoFit/>
          </a:bodyPr>
          <a:lstStyle/>
          <a:p>
            <a:r>
              <a:rPr lang="ru-RU" dirty="0" err="1">
                <a:solidFill>
                  <a:srgbClr val="050505"/>
                </a:solidFill>
                <a:latin typeface="Segoe UI Historic" panose="020B0502040204020203" pitchFamily="34" charset="0"/>
              </a:rPr>
              <a:t>Кабінет</a:t>
            </a:r>
            <a:r>
              <a:rPr lang="ru-RU" dirty="0">
                <a:solidFill>
                  <a:srgbClr val="050505"/>
                </a:solidFill>
                <a:latin typeface="Segoe UI Historic" panose="020B0502040204020203" pitchFamily="34" charset="0"/>
              </a:rPr>
              <a:t> </a:t>
            </a:r>
            <a:r>
              <a:rPr lang="ru-RU" dirty="0" err="1">
                <a:solidFill>
                  <a:srgbClr val="050505"/>
                </a:solidFill>
                <a:latin typeface="Segoe UI Historic" panose="020B0502040204020203" pitchFamily="34" charset="0"/>
              </a:rPr>
              <a:t>Міністрів</a:t>
            </a:r>
            <a:r>
              <a:rPr lang="ru-RU" dirty="0">
                <a:solidFill>
                  <a:srgbClr val="050505"/>
                </a:solidFill>
                <a:latin typeface="Segoe UI Historic" panose="020B0502040204020203" pitchFamily="34" charset="0"/>
              </a:rPr>
              <a:t> </a:t>
            </a:r>
            <a:r>
              <a:rPr lang="ru-RU" dirty="0" err="1">
                <a:solidFill>
                  <a:srgbClr val="050505"/>
                </a:solidFill>
                <a:latin typeface="Segoe UI Historic" panose="020B0502040204020203" pitchFamily="34" charset="0"/>
              </a:rPr>
              <a:t>України</a:t>
            </a:r>
            <a:r>
              <a:rPr lang="ru-RU" dirty="0">
                <a:solidFill>
                  <a:srgbClr val="050505"/>
                </a:solidFill>
                <a:latin typeface="Segoe UI Historic" panose="020B0502040204020203" pitchFamily="34" charset="0"/>
              </a:rPr>
              <a:t> </a:t>
            </a:r>
            <a:r>
              <a:rPr lang="ru-RU" dirty="0" err="1">
                <a:solidFill>
                  <a:srgbClr val="050505"/>
                </a:solidFill>
                <a:latin typeface="Segoe UI Historic" panose="020B0502040204020203" pitchFamily="34" charset="0"/>
              </a:rPr>
              <a:t>Постановою</a:t>
            </a:r>
            <a:r>
              <a:rPr lang="ru-RU" dirty="0">
                <a:solidFill>
                  <a:srgbClr val="050505"/>
                </a:solidFill>
                <a:latin typeface="Segoe UI Historic" panose="020B0502040204020203" pitchFamily="34" charset="0"/>
              </a:rPr>
              <a:t> № 202 </a:t>
            </a:r>
            <a:r>
              <a:rPr lang="ru-RU" dirty="0" err="1">
                <a:solidFill>
                  <a:srgbClr val="050505"/>
                </a:solidFill>
                <a:latin typeface="Segoe UI Historic" panose="020B0502040204020203" pitchFamily="34" charset="0"/>
              </a:rPr>
              <a:t>від</a:t>
            </a:r>
            <a:r>
              <a:rPr lang="ru-RU" dirty="0">
                <a:solidFill>
                  <a:srgbClr val="050505"/>
                </a:solidFill>
                <a:latin typeface="Segoe UI Historic" panose="020B0502040204020203" pitchFamily="34" charset="0"/>
              </a:rPr>
              <a:t> 05.03.2022 року </a:t>
            </a:r>
            <a:r>
              <a:rPr lang="ru-RU" u="sng" dirty="0">
                <a:solidFill>
                  <a:srgbClr val="050505"/>
                </a:solidFill>
                <a:latin typeface="inherit"/>
                <a:hlinkClick r:id="rId2"/>
              </a:rPr>
              <a:t>https://www.kmu.gov.ua/.../deyaki-pitannya-otrimannya...</a:t>
            </a:r>
            <a:r>
              <a:rPr lang="ru-RU" dirty="0">
                <a:solidFill>
                  <a:srgbClr val="050505"/>
                </a:solidFill>
                <a:latin typeface="Segoe UI Historic" panose="020B0502040204020203" pitchFamily="34" charset="0"/>
              </a:rPr>
              <a:t> затвердив правила </a:t>
            </a:r>
            <a:r>
              <a:rPr lang="ru-RU" dirty="0" err="1">
                <a:solidFill>
                  <a:srgbClr val="050505"/>
                </a:solidFill>
                <a:latin typeface="Segoe UI Historic" panose="020B0502040204020203" pitchFamily="34" charset="0"/>
              </a:rPr>
              <a:t>використання</a:t>
            </a:r>
            <a:r>
              <a:rPr lang="ru-RU" dirty="0">
                <a:solidFill>
                  <a:srgbClr val="050505"/>
                </a:solidFill>
                <a:latin typeface="Segoe UI Historic" panose="020B0502040204020203" pitchFamily="34" charset="0"/>
              </a:rPr>
              <a:t> та </a:t>
            </a:r>
            <a:r>
              <a:rPr lang="ru-RU" dirty="0" err="1">
                <a:solidFill>
                  <a:srgbClr val="050505"/>
                </a:solidFill>
                <a:latin typeface="Segoe UI Historic" panose="020B0502040204020203" pitchFamily="34" charset="0"/>
              </a:rPr>
              <a:t>надходження</a:t>
            </a:r>
            <a:r>
              <a:rPr lang="ru-RU" dirty="0">
                <a:solidFill>
                  <a:srgbClr val="050505"/>
                </a:solidFill>
                <a:latin typeface="Segoe UI Historic" panose="020B0502040204020203" pitchFamily="34" charset="0"/>
              </a:rPr>
              <a:t> </a:t>
            </a:r>
            <a:r>
              <a:rPr lang="ru-RU" dirty="0" err="1">
                <a:solidFill>
                  <a:srgbClr val="050505"/>
                </a:solidFill>
                <a:latin typeface="Segoe UI Historic" panose="020B0502040204020203" pitchFamily="34" charset="0"/>
              </a:rPr>
              <a:t>благодійної</a:t>
            </a:r>
            <a:r>
              <a:rPr lang="ru-RU" dirty="0">
                <a:solidFill>
                  <a:srgbClr val="050505"/>
                </a:solidFill>
                <a:latin typeface="Segoe UI Historic" panose="020B0502040204020203" pitchFamily="34" charset="0"/>
              </a:rPr>
              <a:t> </a:t>
            </a:r>
            <a:r>
              <a:rPr lang="ru-RU" dirty="0" err="1">
                <a:solidFill>
                  <a:srgbClr val="050505"/>
                </a:solidFill>
                <a:latin typeface="Segoe UI Historic" panose="020B0502040204020203" pitchFamily="34" charset="0"/>
              </a:rPr>
              <a:t>допомоги</a:t>
            </a:r>
            <a:r>
              <a:rPr lang="ru-RU" dirty="0">
                <a:solidFill>
                  <a:srgbClr val="050505"/>
                </a:solidFill>
                <a:latin typeface="Segoe UI Historic" panose="020B0502040204020203" pitchFamily="34" charset="0"/>
              </a:rPr>
              <a:t> на </a:t>
            </a:r>
            <a:r>
              <a:rPr lang="ru-RU" dirty="0" err="1">
                <a:solidFill>
                  <a:srgbClr val="050505"/>
                </a:solidFill>
                <a:latin typeface="Segoe UI Historic" panose="020B0502040204020203" pitchFamily="34" charset="0"/>
              </a:rPr>
              <a:t>період</a:t>
            </a:r>
            <a:r>
              <a:rPr lang="ru-RU" dirty="0">
                <a:solidFill>
                  <a:srgbClr val="050505"/>
                </a:solidFill>
                <a:latin typeface="Segoe UI Historic" panose="020B0502040204020203" pitchFamily="34" charset="0"/>
              </a:rPr>
              <a:t> </a:t>
            </a:r>
            <a:r>
              <a:rPr lang="ru-RU" dirty="0" err="1">
                <a:solidFill>
                  <a:srgbClr val="050505"/>
                </a:solidFill>
                <a:latin typeface="Segoe UI Historic" panose="020B0502040204020203" pitchFamily="34" charset="0"/>
              </a:rPr>
              <a:t>воєнного</a:t>
            </a:r>
            <a:r>
              <a:rPr lang="ru-RU" dirty="0">
                <a:solidFill>
                  <a:srgbClr val="050505"/>
                </a:solidFill>
                <a:latin typeface="Segoe UI Historic" panose="020B0502040204020203" pitchFamily="34" charset="0"/>
              </a:rPr>
              <a:t> стану.</a:t>
            </a:r>
            <a:endParaRPr lang="uk-UA" dirty="0"/>
          </a:p>
        </p:txBody>
      </p:sp>
      <p:sp>
        <p:nvSpPr>
          <p:cNvPr id="5" name="Скругленный прямоугольник 4"/>
          <p:cNvSpPr/>
          <p:nvPr/>
        </p:nvSpPr>
        <p:spPr>
          <a:xfrm>
            <a:off x="6879772" y="1110342"/>
            <a:ext cx="5057504" cy="19768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t>Установити</a:t>
            </a:r>
            <a:r>
              <a:rPr lang="ru-RU" dirty="0"/>
              <a:t>, </a:t>
            </a:r>
            <a:r>
              <a:rPr lang="ru-RU" dirty="0" err="1"/>
              <a:t>що</a:t>
            </a:r>
            <a:r>
              <a:rPr lang="ru-RU" dirty="0"/>
              <a:t> в </a:t>
            </a:r>
            <a:r>
              <a:rPr lang="ru-RU" dirty="0" err="1"/>
              <a:t>умовах</a:t>
            </a:r>
            <a:r>
              <a:rPr lang="ru-RU" dirty="0"/>
              <a:t> </a:t>
            </a:r>
            <a:r>
              <a:rPr lang="ru-RU" dirty="0" err="1"/>
              <a:t>воєнного</a:t>
            </a:r>
            <a:r>
              <a:rPr lang="ru-RU" dirty="0"/>
              <a:t> стану не </a:t>
            </a:r>
            <a:r>
              <a:rPr lang="ru-RU" dirty="0" err="1"/>
              <a:t>поширюються</a:t>
            </a:r>
            <a:r>
              <a:rPr lang="ru-RU" dirty="0"/>
              <a:t> </a:t>
            </a:r>
            <a:r>
              <a:rPr lang="ru-RU" dirty="0" err="1"/>
              <a:t>встановлені</a:t>
            </a:r>
            <a:r>
              <a:rPr lang="ru-RU" dirty="0"/>
              <a:t> </a:t>
            </a:r>
            <a:r>
              <a:rPr lang="ru-RU" dirty="0" err="1"/>
              <a:t>законодавством</a:t>
            </a:r>
            <a:r>
              <a:rPr lang="ru-RU" dirty="0"/>
              <a:t> </a:t>
            </a:r>
            <a:r>
              <a:rPr lang="ru-RU" dirty="0" err="1"/>
              <a:t>вимоги</a:t>
            </a:r>
            <a:r>
              <a:rPr lang="ru-RU" dirty="0"/>
              <a:t> </a:t>
            </a:r>
            <a:r>
              <a:rPr lang="ru-RU" dirty="0" err="1"/>
              <a:t>щодо</a:t>
            </a:r>
            <a:r>
              <a:rPr lang="ru-RU" dirty="0"/>
              <a:t> </a:t>
            </a:r>
            <a:r>
              <a:rPr lang="ru-RU" dirty="0" err="1"/>
              <a:t>отримання</a:t>
            </a:r>
            <a:r>
              <a:rPr lang="ru-RU" dirty="0"/>
              <a:t>, </a:t>
            </a:r>
            <a:r>
              <a:rPr lang="ru-RU" dirty="0" err="1"/>
              <a:t>використання</a:t>
            </a:r>
            <a:r>
              <a:rPr lang="ru-RU" dirty="0"/>
              <a:t>, </a:t>
            </a:r>
            <a:r>
              <a:rPr lang="ru-RU" dirty="0" err="1"/>
              <a:t>обліку</a:t>
            </a:r>
            <a:r>
              <a:rPr lang="ru-RU" dirty="0"/>
              <a:t> та </a:t>
            </a:r>
            <a:r>
              <a:rPr lang="ru-RU" dirty="0" err="1"/>
              <a:t>звітності</a:t>
            </a:r>
            <a:r>
              <a:rPr lang="ru-RU" dirty="0"/>
              <a:t> </a:t>
            </a:r>
            <a:r>
              <a:rPr lang="ru-RU" dirty="0" err="1"/>
              <a:t>благодійної</a:t>
            </a:r>
            <a:r>
              <a:rPr lang="ru-RU" dirty="0"/>
              <a:t> </a:t>
            </a:r>
            <a:r>
              <a:rPr lang="ru-RU" dirty="0" err="1"/>
              <a:t>допомоги</a:t>
            </a:r>
            <a:r>
              <a:rPr lang="ru-RU" dirty="0"/>
              <a:t> </a:t>
            </a:r>
            <a:r>
              <a:rPr lang="ru-RU" dirty="0" err="1"/>
              <a:t>від</a:t>
            </a:r>
            <a:r>
              <a:rPr lang="ru-RU" dirty="0"/>
              <a:t> </a:t>
            </a:r>
            <a:r>
              <a:rPr lang="ru-RU" dirty="0" err="1"/>
              <a:t>юридичних</a:t>
            </a:r>
            <a:r>
              <a:rPr lang="ru-RU" dirty="0"/>
              <a:t> та </a:t>
            </a:r>
            <a:r>
              <a:rPr lang="ru-RU" dirty="0" err="1"/>
              <a:t>фізичних</a:t>
            </a:r>
            <a:r>
              <a:rPr lang="ru-RU" dirty="0"/>
              <a:t> </a:t>
            </a:r>
            <a:r>
              <a:rPr lang="ru-RU" dirty="0" err="1"/>
              <a:t>осіб</a:t>
            </a:r>
            <a:r>
              <a:rPr lang="ru-RU" dirty="0"/>
              <a:t> — </a:t>
            </a:r>
            <a:r>
              <a:rPr lang="ru-RU" dirty="0" err="1"/>
              <a:t>резидентів</a:t>
            </a:r>
            <a:r>
              <a:rPr lang="ru-RU" dirty="0"/>
              <a:t> і </a:t>
            </a:r>
            <a:r>
              <a:rPr lang="ru-RU" dirty="0" err="1"/>
              <a:t>нерезидентів</a:t>
            </a:r>
            <a:r>
              <a:rPr lang="ru-RU" dirty="0"/>
              <a:t>.</a:t>
            </a:r>
            <a:endParaRPr lang="uk-UA" dirty="0"/>
          </a:p>
        </p:txBody>
      </p:sp>
      <p:sp>
        <p:nvSpPr>
          <p:cNvPr id="6" name="Скругленный прямоугольник 5"/>
          <p:cNvSpPr/>
          <p:nvPr/>
        </p:nvSpPr>
        <p:spPr>
          <a:xfrm>
            <a:off x="213360" y="3087188"/>
            <a:ext cx="8876211" cy="31873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smtClean="0"/>
          </a:p>
          <a:p>
            <a:pPr algn="ctr"/>
            <a:endParaRPr lang="uk-UA" dirty="0"/>
          </a:p>
          <a:p>
            <a:pPr algn="ctr"/>
            <a:endParaRPr lang="uk-UA" dirty="0" smtClean="0"/>
          </a:p>
          <a:p>
            <a:pPr algn="ctr"/>
            <a:r>
              <a:rPr lang="uk-UA" dirty="0" smtClean="0"/>
              <a:t>Благодійна </a:t>
            </a:r>
            <a:r>
              <a:rPr lang="uk-UA" dirty="0"/>
              <a:t>діяльність - добровільна особиста та/або майнова допомога для досягнення визначених цим Законом цілей, що не передбачає одержання благодійником прибутку, а також сплати будь-якої винагороди або компенсації благодійнику від імені або за дорученням </a:t>
            </a:r>
            <a:r>
              <a:rPr lang="uk-UA" dirty="0" err="1" smtClean="0"/>
              <a:t>бенефіціара</a:t>
            </a:r>
            <a:r>
              <a:rPr lang="uk-UA" dirty="0" smtClean="0"/>
              <a:t> (ЗУ  </a:t>
            </a:r>
            <a:r>
              <a:rPr lang="en-US" dirty="0"/>
              <a:t>№ </a:t>
            </a:r>
            <a:r>
              <a:rPr lang="en-US" dirty="0" smtClean="0"/>
              <a:t>5073-VI</a:t>
            </a:r>
            <a:r>
              <a:rPr lang="uk-UA" dirty="0" smtClean="0"/>
              <a:t>).</a:t>
            </a:r>
          </a:p>
          <a:p>
            <a:pPr algn="ctr"/>
            <a:r>
              <a:rPr lang="uk-UA" dirty="0" err="1" smtClean="0"/>
              <a:t>Бенефіціар</a:t>
            </a:r>
            <a:r>
              <a:rPr lang="uk-UA" dirty="0" smtClean="0"/>
              <a:t> </a:t>
            </a:r>
            <a:r>
              <a:rPr lang="uk-UA" dirty="0"/>
              <a:t>- набувач благодійної допомоги (фізична особа, неприбуткова організація або територіальна громада), що одержує допомогу від одного чи кількох благодійників для досягнення цілей, визначених цим Законом.</a:t>
            </a:r>
          </a:p>
          <a:p>
            <a:pPr algn="ctr"/>
            <a:endParaRPr lang="uk-UA" dirty="0"/>
          </a:p>
          <a:p>
            <a:pPr algn="ctr"/>
            <a:r>
              <a:rPr lang="uk-UA" dirty="0" err="1"/>
              <a:t>Бенефіціарами</a:t>
            </a:r>
            <a:r>
              <a:rPr lang="uk-UA" dirty="0"/>
              <a:t> благодійних організацій можуть бути також будь-які юридичні особи, що одержують допомогу для досягнення цілей, визначених цим Законом;</a:t>
            </a:r>
            <a:endParaRPr lang="en-US" dirty="0"/>
          </a:p>
          <a:p>
            <a:pPr algn="ctr"/>
            <a:endParaRPr lang="en-US" dirty="0"/>
          </a:p>
          <a:p>
            <a:pPr algn="ctr"/>
            <a:endParaRPr lang="en-US" dirty="0"/>
          </a:p>
          <a:p>
            <a:pPr algn="ctr"/>
            <a:endParaRPr lang="en-US" dirty="0"/>
          </a:p>
          <a:p>
            <a:pPr algn="ctr"/>
            <a:r>
              <a:rPr lang="uk-UA" dirty="0" smtClean="0"/>
              <a:t> ;</a:t>
            </a:r>
            <a:endParaRPr lang="uk-UA" dirty="0"/>
          </a:p>
        </p:txBody>
      </p:sp>
    </p:spTree>
    <p:extLst>
      <p:ext uri="{BB962C8B-B14F-4D97-AF65-F5344CB8AC3E}">
        <p14:creationId xmlns:p14="http://schemas.microsoft.com/office/powerpoint/2010/main" val="1570848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E2EA224-A3F1-4CCB-BEB5-52E4ADD89E99}"/>
              </a:ext>
            </a:extLst>
          </p:cNvPr>
          <p:cNvSpPr>
            <a:spLocks noGrp="1"/>
          </p:cNvSpPr>
          <p:nvPr>
            <p:ph type="title"/>
          </p:nvPr>
        </p:nvSpPr>
        <p:spPr>
          <a:xfrm>
            <a:off x="820783" y="190954"/>
            <a:ext cx="10515600" cy="1325563"/>
          </a:xfrm>
        </p:spPr>
        <p:txBody>
          <a:bodyPr/>
          <a:lstStyle/>
          <a:p>
            <a:r>
              <a:rPr lang="uk-UA" dirty="0" smtClean="0"/>
              <a:t>Основні податкові зміни</a:t>
            </a:r>
            <a:endParaRPr lang="ru-UA" dirty="0"/>
          </a:p>
        </p:txBody>
      </p:sp>
      <p:sp>
        <p:nvSpPr>
          <p:cNvPr id="3" name="Прямоугольник 2"/>
          <p:cNvSpPr/>
          <p:nvPr/>
        </p:nvSpPr>
        <p:spPr>
          <a:xfrm>
            <a:off x="452846" y="1290106"/>
            <a:ext cx="10485120" cy="4801314"/>
          </a:xfrm>
          <a:prstGeom prst="rect">
            <a:avLst/>
          </a:prstGeom>
        </p:spPr>
        <p:txBody>
          <a:bodyPr wrap="square">
            <a:spAutoFit/>
          </a:bodyPr>
          <a:lstStyle/>
          <a:p>
            <a:r>
              <a:rPr lang="uk-UA" dirty="0" smtClean="0"/>
              <a:t>1.КМУ затвердив Постанову від </a:t>
            </a:r>
            <a:r>
              <a:rPr lang="uk-UA" dirty="0"/>
              <a:t>07 березня 2022 р. № 224</a:t>
            </a:r>
          </a:p>
          <a:p>
            <a:r>
              <a:rPr lang="uk-UA" dirty="0" smtClean="0"/>
              <a:t>«Про </a:t>
            </a:r>
            <a:r>
              <a:rPr lang="uk-UA" dirty="0"/>
              <a:t>затвердження переліку категорій товарів, що визнаються гуманітарною допомогою без здійснення процедури визнання таких товарів гуманітарною допомогою у кожному конкретному випадку, на період воєнного стану та внесення змін до деяких постанов Кабінету Міністрів України з питань гуманітарної </a:t>
            </a:r>
            <a:r>
              <a:rPr lang="uk-UA" dirty="0" smtClean="0"/>
              <a:t>допомоги.»</a:t>
            </a:r>
          </a:p>
          <a:p>
            <a:endParaRPr lang="uk-UA" dirty="0"/>
          </a:p>
          <a:p>
            <a:r>
              <a:rPr lang="ru-RU" dirty="0" smtClean="0"/>
              <a:t>КМУ затвердив Постанову </a:t>
            </a:r>
            <a:r>
              <a:rPr lang="ru-RU" dirty="0" err="1" smtClean="0"/>
              <a:t>від</a:t>
            </a:r>
            <a:r>
              <a:rPr lang="ru-RU" dirty="0" smtClean="0"/>
              <a:t> </a:t>
            </a:r>
            <a:r>
              <a:rPr lang="ru-RU" dirty="0"/>
              <a:t>01 </a:t>
            </a:r>
            <a:r>
              <a:rPr lang="ru-RU" dirty="0" err="1"/>
              <a:t>березня</a:t>
            </a:r>
            <a:r>
              <a:rPr lang="ru-RU" dirty="0"/>
              <a:t> 2022 р. № </a:t>
            </a:r>
            <a:r>
              <a:rPr lang="ru-RU" dirty="0" smtClean="0"/>
              <a:t>174</a:t>
            </a:r>
            <a:endParaRPr lang="ru-RU" dirty="0"/>
          </a:p>
          <a:p>
            <a:r>
              <a:rPr lang="ru-RU" dirty="0" smtClean="0"/>
              <a:t>«</a:t>
            </a:r>
            <a:r>
              <a:rPr lang="ru-RU" dirty="0" err="1" smtClean="0"/>
              <a:t>Деякі</a:t>
            </a:r>
            <a:r>
              <a:rPr lang="ru-RU" dirty="0" smtClean="0"/>
              <a:t> </a:t>
            </a:r>
            <a:r>
              <a:rPr lang="ru-RU" dirty="0" err="1"/>
              <a:t>питання</a:t>
            </a:r>
            <a:r>
              <a:rPr lang="ru-RU" dirty="0"/>
              <a:t> пропуску </a:t>
            </a:r>
            <a:r>
              <a:rPr lang="ru-RU" dirty="0" err="1"/>
              <a:t>гуманітарної</a:t>
            </a:r>
            <a:r>
              <a:rPr lang="ru-RU" dirty="0"/>
              <a:t> </a:t>
            </a:r>
            <a:r>
              <a:rPr lang="ru-RU" dirty="0" err="1"/>
              <a:t>допомоги</a:t>
            </a:r>
            <a:r>
              <a:rPr lang="ru-RU" dirty="0"/>
              <a:t> через </a:t>
            </a:r>
            <a:r>
              <a:rPr lang="ru-RU" dirty="0" err="1"/>
              <a:t>митний</a:t>
            </a:r>
            <a:r>
              <a:rPr lang="ru-RU" dirty="0"/>
              <a:t> кордон </a:t>
            </a:r>
            <a:r>
              <a:rPr lang="ru-RU" dirty="0" err="1"/>
              <a:t>України</a:t>
            </a:r>
            <a:r>
              <a:rPr lang="ru-RU" dirty="0"/>
              <a:t> в </a:t>
            </a:r>
            <a:r>
              <a:rPr lang="ru-RU" dirty="0" err="1"/>
              <a:t>умовах</a:t>
            </a:r>
            <a:r>
              <a:rPr lang="ru-RU" dirty="0"/>
              <a:t> </a:t>
            </a:r>
            <a:r>
              <a:rPr lang="ru-RU" dirty="0" err="1"/>
              <a:t>воєнного</a:t>
            </a:r>
            <a:r>
              <a:rPr lang="ru-RU" dirty="0"/>
              <a:t> </a:t>
            </a:r>
            <a:r>
              <a:rPr lang="ru-RU" dirty="0" smtClean="0"/>
              <a:t>стану»</a:t>
            </a:r>
          </a:p>
          <a:p>
            <a:r>
              <a:rPr lang="ru-RU" dirty="0" err="1" smtClean="0"/>
              <a:t>Було</a:t>
            </a:r>
            <a:r>
              <a:rPr lang="ru-RU" dirty="0" smtClean="0"/>
              <a:t> </a:t>
            </a:r>
            <a:r>
              <a:rPr lang="ru-RU" dirty="0" err="1" smtClean="0"/>
              <a:t>встановлено</a:t>
            </a:r>
            <a:r>
              <a:rPr lang="ru-RU" dirty="0" smtClean="0"/>
              <a:t>:</a:t>
            </a:r>
          </a:p>
          <a:p>
            <a:r>
              <a:rPr lang="ru-RU" dirty="0" smtClean="0"/>
              <a:t>- На </a:t>
            </a:r>
            <a:r>
              <a:rPr lang="ru-RU" dirty="0" err="1"/>
              <a:t>період</a:t>
            </a:r>
            <a:r>
              <a:rPr lang="ru-RU" dirty="0"/>
              <a:t> </a:t>
            </a:r>
            <a:r>
              <a:rPr lang="ru-RU" dirty="0" err="1"/>
              <a:t>воєнного</a:t>
            </a:r>
            <a:r>
              <a:rPr lang="ru-RU" dirty="0"/>
              <a:t> стану пропуск через </a:t>
            </a:r>
            <a:r>
              <a:rPr lang="ru-RU" dirty="0" err="1"/>
              <a:t>митний</a:t>
            </a:r>
            <a:r>
              <a:rPr lang="ru-RU" dirty="0"/>
              <a:t> кордон </a:t>
            </a:r>
            <a:r>
              <a:rPr lang="ru-RU" dirty="0" err="1"/>
              <a:t>України</a:t>
            </a:r>
            <a:r>
              <a:rPr lang="ru-RU" dirty="0"/>
              <a:t> </a:t>
            </a:r>
            <a:r>
              <a:rPr lang="ru-RU" dirty="0" err="1"/>
              <a:t>гуманітарної</a:t>
            </a:r>
            <a:r>
              <a:rPr lang="ru-RU" dirty="0"/>
              <a:t> </a:t>
            </a:r>
            <a:r>
              <a:rPr lang="ru-RU" dirty="0" err="1"/>
              <a:t>допомоги</a:t>
            </a:r>
            <a:r>
              <a:rPr lang="ru-RU" dirty="0"/>
              <a:t> </a:t>
            </a:r>
            <a:r>
              <a:rPr lang="ru-RU" dirty="0" err="1"/>
              <a:t>від</a:t>
            </a:r>
            <a:r>
              <a:rPr lang="ru-RU" dirty="0"/>
              <a:t> </a:t>
            </a:r>
            <a:r>
              <a:rPr lang="ru-RU" dirty="0" err="1"/>
              <a:t>донорів</a:t>
            </a:r>
            <a:r>
              <a:rPr lang="ru-RU" dirty="0"/>
              <a:t> (у </a:t>
            </a:r>
            <a:r>
              <a:rPr lang="ru-RU" dirty="0" err="1"/>
              <a:t>значенні</a:t>
            </a:r>
            <a:r>
              <a:rPr lang="ru-RU" dirty="0"/>
              <a:t> Закону </a:t>
            </a:r>
            <a:r>
              <a:rPr lang="ru-RU" dirty="0" err="1"/>
              <a:t>України</a:t>
            </a:r>
            <a:r>
              <a:rPr lang="ru-RU" dirty="0"/>
              <a:t> “Про </a:t>
            </a:r>
            <a:r>
              <a:rPr lang="ru-RU" dirty="0" err="1"/>
              <a:t>гуманітарну</a:t>
            </a:r>
            <a:r>
              <a:rPr lang="ru-RU" dirty="0"/>
              <a:t> </a:t>
            </a:r>
            <a:r>
              <a:rPr lang="ru-RU" dirty="0" err="1"/>
              <a:t>допомогуˮ</a:t>
            </a:r>
            <a:r>
              <a:rPr lang="ru-RU" dirty="0"/>
              <a:t>) </a:t>
            </a:r>
            <a:r>
              <a:rPr lang="ru-RU" dirty="0" err="1"/>
              <a:t>здійснюється</a:t>
            </a:r>
            <a:r>
              <a:rPr lang="ru-RU" dirty="0"/>
              <a:t> за </a:t>
            </a:r>
            <a:r>
              <a:rPr lang="ru-RU" dirty="0" err="1"/>
              <a:t>місцем</a:t>
            </a:r>
            <a:r>
              <a:rPr lang="ru-RU" dirty="0"/>
              <a:t> </a:t>
            </a:r>
            <a:r>
              <a:rPr lang="ru-RU" dirty="0" err="1"/>
              <a:t>перетину</a:t>
            </a:r>
            <a:r>
              <a:rPr lang="ru-RU" dirty="0"/>
              <a:t> </a:t>
            </a:r>
            <a:r>
              <a:rPr lang="ru-RU" dirty="0" err="1"/>
              <a:t>митного</a:t>
            </a:r>
            <a:r>
              <a:rPr lang="ru-RU" dirty="0"/>
              <a:t> кордону </a:t>
            </a:r>
            <a:r>
              <a:rPr lang="ru-RU" dirty="0" err="1"/>
              <a:t>України</a:t>
            </a:r>
            <a:r>
              <a:rPr lang="ru-RU" dirty="0"/>
              <a:t> шляхом </a:t>
            </a:r>
            <a:r>
              <a:rPr lang="ru-RU" dirty="0" err="1"/>
              <a:t>подання</a:t>
            </a:r>
            <a:r>
              <a:rPr lang="ru-RU" dirty="0"/>
              <a:t> </a:t>
            </a:r>
            <a:r>
              <a:rPr lang="ru-RU" dirty="0" err="1"/>
              <a:t>товаросупровідних</a:t>
            </a:r>
            <a:r>
              <a:rPr lang="ru-RU" dirty="0"/>
              <a:t> </a:t>
            </a:r>
            <a:r>
              <a:rPr lang="ru-RU" dirty="0" err="1"/>
              <a:t>документів</a:t>
            </a:r>
            <a:r>
              <a:rPr lang="ru-RU" dirty="0"/>
              <a:t> </a:t>
            </a:r>
            <a:r>
              <a:rPr lang="ru-RU" dirty="0" err="1"/>
              <a:t>або</a:t>
            </a:r>
            <a:r>
              <a:rPr lang="ru-RU" dirty="0"/>
              <a:t> </a:t>
            </a:r>
            <a:r>
              <a:rPr lang="ru-RU" dirty="0" err="1"/>
              <a:t>декларації</a:t>
            </a:r>
            <a:r>
              <a:rPr lang="ru-RU" dirty="0"/>
              <a:t>, </a:t>
            </a:r>
            <a:r>
              <a:rPr lang="ru-RU" dirty="0" err="1"/>
              <a:t>заповненої</a:t>
            </a:r>
            <a:r>
              <a:rPr lang="ru-RU" dirty="0"/>
              <a:t> особою, </a:t>
            </a:r>
            <a:r>
              <a:rPr lang="ru-RU" dirty="0" err="1"/>
              <a:t>що</a:t>
            </a:r>
            <a:r>
              <a:rPr lang="ru-RU" dirty="0"/>
              <a:t> перевозить </a:t>
            </a:r>
            <a:r>
              <a:rPr lang="ru-RU" dirty="0" err="1"/>
              <a:t>даний</a:t>
            </a:r>
            <a:r>
              <a:rPr lang="ru-RU" dirty="0"/>
              <a:t> товар, за формою </a:t>
            </a:r>
            <a:r>
              <a:rPr lang="ru-RU" dirty="0" err="1"/>
              <a:t>згідно</a:t>
            </a:r>
            <a:r>
              <a:rPr lang="ru-RU" dirty="0"/>
              <a:t> з </a:t>
            </a:r>
            <a:r>
              <a:rPr lang="ru-RU" dirty="0" err="1" smtClean="0"/>
              <a:t>додатком</a:t>
            </a:r>
            <a:r>
              <a:rPr lang="ru-RU" dirty="0" smtClean="0"/>
              <a:t> до </a:t>
            </a:r>
            <a:r>
              <a:rPr lang="ru-RU" dirty="0" err="1" smtClean="0"/>
              <a:t>даної</a:t>
            </a:r>
            <a:r>
              <a:rPr lang="ru-RU" dirty="0" smtClean="0"/>
              <a:t> Постанови.</a:t>
            </a:r>
          </a:p>
          <a:p>
            <a:r>
              <a:rPr lang="uk-UA" dirty="0" smtClean="0"/>
              <a:t>- Координація </a:t>
            </a:r>
            <a:r>
              <a:rPr lang="uk-UA" dirty="0"/>
              <a:t>роботи з визнання гуманітарною допомогою товарів, що необхідні для здійснення заходів із забезпечення національної безпеки і оборони у зв’язку з військовою агресією Російської Федерації проти України та цивільного захисту населення, здійснюється Кабінетом Міністрів України.</a:t>
            </a:r>
            <a:endParaRPr lang="uk-UA" dirty="0" smtClean="0"/>
          </a:p>
          <a:p>
            <a:endParaRPr lang="uk-UA" b="1" dirty="0">
              <a:solidFill>
                <a:srgbClr val="FF0000"/>
              </a:solidFill>
            </a:endParaRPr>
          </a:p>
        </p:txBody>
      </p:sp>
    </p:spTree>
    <p:extLst>
      <p:ext uri="{BB962C8B-B14F-4D97-AF65-F5344CB8AC3E}">
        <p14:creationId xmlns:p14="http://schemas.microsoft.com/office/powerpoint/2010/main" val="389940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E2EA224-A3F1-4CCB-BEB5-52E4ADD89E99}"/>
              </a:ext>
            </a:extLst>
          </p:cNvPr>
          <p:cNvSpPr>
            <a:spLocks noGrp="1"/>
          </p:cNvSpPr>
          <p:nvPr>
            <p:ph type="title"/>
          </p:nvPr>
        </p:nvSpPr>
        <p:spPr>
          <a:xfrm>
            <a:off x="820783" y="190954"/>
            <a:ext cx="10515600" cy="1325563"/>
          </a:xfrm>
        </p:spPr>
        <p:txBody>
          <a:bodyPr/>
          <a:lstStyle/>
          <a:p>
            <a:r>
              <a:rPr lang="uk-UA" dirty="0" smtClean="0"/>
              <a:t>Основні податкові зміни</a:t>
            </a:r>
            <a:endParaRPr lang="ru-UA" dirty="0"/>
          </a:p>
        </p:txBody>
      </p:sp>
      <p:sp>
        <p:nvSpPr>
          <p:cNvPr id="3" name="Прямоугольник 2"/>
          <p:cNvSpPr/>
          <p:nvPr/>
        </p:nvSpPr>
        <p:spPr>
          <a:xfrm>
            <a:off x="452846" y="1290106"/>
            <a:ext cx="10485120" cy="4801314"/>
          </a:xfrm>
          <a:prstGeom prst="rect">
            <a:avLst/>
          </a:prstGeom>
        </p:spPr>
        <p:txBody>
          <a:bodyPr wrap="square">
            <a:spAutoFit/>
          </a:bodyPr>
          <a:lstStyle/>
          <a:p>
            <a:r>
              <a:rPr lang="ru-RU" dirty="0" err="1" smtClean="0"/>
              <a:t>Установити</a:t>
            </a:r>
            <a:r>
              <a:rPr lang="ru-RU" dirty="0"/>
              <a:t>, </a:t>
            </a:r>
            <a:r>
              <a:rPr lang="ru-RU" dirty="0" err="1"/>
              <a:t>що</a:t>
            </a:r>
            <a:r>
              <a:rPr lang="ru-RU" dirty="0"/>
              <a:t> на </a:t>
            </a:r>
            <a:r>
              <a:rPr lang="ru-RU" dirty="0" err="1"/>
              <a:t>період</a:t>
            </a:r>
            <a:r>
              <a:rPr lang="ru-RU" dirty="0"/>
              <a:t> </a:t>
            </a:r>
            <a:r>
              <a:rPr lang="ru-RU" dirty="0" err="1"/>
              <a:t>воєнного</a:t>
            </a:r>
            <a:r>
              <a:rPr lang="ru-RU" dirty="0"/>
              <a:t> стану голова Ради </a:t>
            </a:r>
            <a:r>
              <a:rPr lang="ru-RU" dirty="0" err="1"/>
              <a:t>міністрів</a:t>
            </a:r>
            <a:r>
              <a:rPr lang="ru-RU" dirty="0"/>
              <a:t> </a:t>
            </a:r>
            <a:r>
              <a:rPr lang="ru-RU" dirty="0" err="1"/>
              <a:t>Автономної</a:t>
            </a:r>
            <a:r>
              <a:rPr lang="ru-RU" dirty="0"/>
              <a:t> </a:t>
            </a:r>
            <a:r>
              <a:rPr lang="ru-RU" dirty="0" err="1"/>
              <a:t>Республіки</a:t>
            </a:r>
            <a:r>
              <a:rPr lang="ru-RU" dirty="0"/>
              <a:t> </a:t>
            </a:r>
            <a:r>
              <a:rPr lang="ru-RU" dirty="0" err="1"/>
              <a:t>Крим</a:t>
            </a:r>
            <a:r>
              <a:rPr lang="ru-RU" dirty="0"/>
              <a:t>, </a:t>
            </a:r>
            <a:r>
              <a:rPr lang="ru-RU" dirty="0" err="1"/>
              <a:t>голови</a:t>
            </a:r>
            <a:r>
              <a:rPr lang="ru-RU" dirty="0"/>
              <a:t> </a:t>
            </a:r>
            <a:r>
              <a:rPr lang="ru-RU" dirty="0" err="1"/>
              <a:t>обласних</a:t>
            </a:r>
            <a:r>
              <a:rPr lang="ru-RU" dirty="0"/>
              <a:t> </a:t>
            </a:r>
            <a:r>
              <a:rPr lang="ru-RU" dirty="0" err="1"/>
              <a:t>державних</a:t>
            </a:r>
            <a:r>
              <a:rPr lang="ru-RU" dirty="0"/>
              <a:t> </a:t>
            </a:r>
            <a:r>
              <a:rPr lang="ru-RU" dirty="0" err="1"/>
              <a:t>адміністрацій</a:t>
            </a:r>
            <a:r>
              <a:rPr lang="ru-RU" dirty="0"/>
              <a:t>, </a:t>
            </a:r>
            <a:r>
              <a:rPr lang="ru-RU" dirty="0" err="1"/>
              <a:t>голови</a:t>
            </a:r>
            <a:r>
              <a:rPr lang="ru-RU" dirty="0"/>
              <a:t> </a:t>
            </a:r>
            <a:r>
              <a:rPr lang="ru-RU" dirty="0" err="1"/>
              <a:t>Київської</a:t>
            </a:r>
            <a:r>
              <a:rPr lang="ru-RU" dirty="0"/>
              <a:t>, </a:t>
            </a:r>
            <a:r>
              <a:rPr lang="ru-RU" dirty="0" err="1"/>
              <a:t>Севастопольської</a:t>
            </a:r>
            <a:r>
              <a:rPr lang="ru-RU" dirty="0"/>
              <a:t> </a:t>
            </a:r>
            <a:r>
              <a:rPr lang="ru-RU" dirty="0" err="1"/>
              <a:t>міських</a:t>
            </a:r>
            <a:r>
              <a:rPr lang="ru-RU" dirty="0"/>
              <a:t> </a:t>
            </a:r>
            <a:r>
              <a:rPr lang="ru-RU" dirty="0" err="1"/>
              <a:t>державних</a:t>
            </a:r>
            <a:r>
              <a:rPr lang="ru-RU" dirty="0"/>
              <a:t> </a:t>
            </a:r>
            <a:r>
              <a:rPr lang="ru-RU" dirty="0" err="1"/>
              <a:t>адміністрацій</a:t>
            </a:r>
            <a:r>
              <a:rPr lang="ru-RU" dirty="0"/>
              <a:t> (</a:t>
            </a:r>
            <a:r>
              <a:rPr lang="ru-RU" dirty="0" err="1"/>
              <a:t>керівники</a:t>
            </a:r>
            <a:r>
              <a:rPr lang="ru-RU" dirty="0"/>
              <a:t> </a:t>
            </a:r>
            <a:r>
              <a:rPr lang="ru-RU" dirty="0" err="1"/>
              <a:t>відповідних</a:t>
            </a:r>
            <a:r>
              <a:rPr lang="ru-RU" dirty="0"/>
              <a:t> </a:t>
            </a:r>
            <a:r>
              <a:rPr lang="ru-RU" dirty="0" err="1"/>
              <a:t>військово-цивільних</a:t>
            </a:r>
            <a:r>
              <a:rPr lang="ru-RU" dirty="0"/>
              <a:t> </a:t>
            </a:r>
            <a:r>
              <a:rPr lang="ru-RU" dirty="0" err="1"/>
              <a:t>або</a:t>
            </a:r>
            <a:r>
              <a:rPr lang="ru-RU" dirty="0"/>
              <a:t> </a:t>
            </a:r>
            <a:r>
              <a:rPr lang="ru-RU" dirty="0" err="1"/>
              <a:t>військових</a:t>
            </a:r>
            <a:r>
              <a:rPr lang="ru-RU" dirty="0"/>
              <a:t> </a:t>
            </a:r>
            <a:r>
              <a:rPr lang="ru-RU" dirty="0" err="1"/>
              <a:t>адміністрацій</a:t>
            </a:r>
            <a:r>
              <a:rPr lang="ru-RU" dirty="0"/>
              <a:t> у </a:t>
            </a:r>
            <a:r>
              <a:rPr lang="ru-RU" dirty="0" err="1"/>
              <a:t>разі</a:t>
            </a:r>
            <a:r>
              <a:rPr lang="ru-RU" dirty="0"/>
              <a:t> </a:t>
            </a:r>
            <a:r>
              <a:rPr lang="ru-RU" dirty="0" err="1"/>
              <a:t>їх</a:t>
            </a:r>
            <a:r>
              <a:rPr lang="ru-RU" dirty="0"/>
              <a:t> </a:t>
            </a:r>
            <a:r>
              <a:rPr lang="ru-RU" dirty="0" err="1"/>
              <a:t>утворення</a:t>
            </a:r>
            <a:r>
              <a:rPr lang="ru-RU" dirty="0"/>
              <a:t>) </a:t>
            </a:r>
            <a:r>
              <a:rPr lang="ru-RU" dirty="0" err="1"/>
              <a:t>мають</a:t>
            </a:r>
            <a:r>
              <a:rPr lang="ru-RU" dirty="0"/>
              <a:t> право </a:t>
            </a:r>
            <a:r>
              <a:rPr lang="ru-RU" dirty="0" err="1"/>
              <a:t>приймати</a:t>
            </a:r>
            <a:r>
              <a:rPr lang="ru-RU" dirty="0"/>
              <a:t> </a:t>
            </a:r>
            <a:r>
              <a:rPr lang="ru-RU" dirty="0" err="1"/>
              <a:t>рішення</a:t>
            </a:r>
            <a:r>
              <a:rPr lang="ru-RU" dirty="0"/>
              <a:t> про </a:t>
            </a:r>
            <a:r>
              <a:rPr lang="ru-RU" dirty="0" err="1"/>
              <a:t>визнання</a:t>
            </a:r>
            <a:r>
              <a:rPr lang="ru-RU" dirty="0"/>
              <a:t> </a:t>
            </a:r>
            <a:r>
              <a:rPr lang="ru-RU" dirty="0" err="1"/>
              <a:t>товарів</a:t>
            </a:r>
            <a:r>
              <a:rPr lang="ru-RU" dirty="0"/>
              <a:t>, </a:t>
            </a:r>
            <a:r>
              <a:rPr lang="ru-RU" dirty="0" err="1"/>
              <a:t>які</a:t>
            </a:r>
            <a:r>
              <a:rPr lang="ru-RU" dirty="0"/>
              <a:t> не </a:t>
            </a:r>
            <a:r>
              <a:rPr lang="ru-RU" dirty="0" err="1"/>
              <a:t>включені</a:t>
            </a:r>
            <a:r>
              <a:rPr lang="ru-RU" dirty="0"/>
              <a:t> до </a:t>
            </a:r>
            <a:r>
              <a:rPr lang="ru-RU" dirty="0" err="1"/>
              <a:t>переліку</a:t>
            </a:r>
            <a:r>
              <a:rPr lang="ru-RU" dirty="0"/>
              <a:t> </a:t>
            </a:r>
            <a:r>
              <a:rPr lang="ru-RU" dirty="0" err="1"/>
              <a:t>категорій</a:t>
            </a:r>
            <a:r>
              <a:rPr lang="ru-RU" dirty="0"/>
              <a:t> </a:t>
            </a:r>
            <a:r>
              <a:rPr lang="ru-RU" dirty="0" err="1"/>
              <a:t>товарів</a:t>
            </a:r>
            <a:r>
              <a:rPr lang="ru-RU" dirty="0"/>
              <a:t>, </a:t>
            </a:r>
            <a:r>
              <a:rPr lang="ru-RU" dirty="0" err="1"/>
              <a:t>затвердженого</a:t>
            </a:r>
            <a:r>
              <a:rPr lang="ru-RU" dirty="0"/>
              <a:t> </a:t>
            </a:r>
            <a:r>
              <a:rPr lang="ru-RU" dirty="0" err="1"/>
              <a:t>постановою</a:t>
            </a:r>
            <a:r>
              <a:rPr lang="ru-RU" dirty="0"/>
              <a:t> </a:t>
            </a:r>
            <a:r>
              <a:rPr lang="ru-RU" dirty="0" err="1"/>
              <a:t>Кабінету</a:t>
            </a:r>
            <a:r>
              <a:rPr lang="ru-RU" dirty="0"/>
              <a:t> </a:t>
            </a:r>
            <a:r>
              <a:rPr lang="ru-RU" dirty="0" err="1"/>
              <a:t>Міністрів</a:t>
            </a:r>
            <a:r>
              <a:rPr lang="ru-RU" dirty="0"/>
              <a:t> </a:t>
            </a:r>
            <a:r>
              <a:rPr lang="ru-RU" dirty="0" err="1"/>
              <a:t>України</a:t>
            </a:r>
            <a:r>
              <a:rPr lang="ru-RU" dirty="0"/>
              <a:t> </a:t>
            </a:r>
            <a:r>
              <a:rPr lang="ru-RU" dirty="0" err="1"/>
              <a:t>від</a:t>
            </a:r>
            <a:r>
              <a:rPr lang="ru-RU" dirty="0"/>
              <a:t> 7 </a:t>
            </a:r>
            <a:r>
              <a:rPr lang="ru-RU" dirty="0" err="1"/>
              <a:t>березня</a:t>
            </a:r>
            <a:r>
              <a:rPr lang="ru-RU" dirty="0"/>
              <a:t> 2022 р. № 224 “Про </a:t>
            </a:r>
            <a:r>
              <a:rPr lang="ru-RU" dirty="0" err="1"/>
              <a:t>затвердження</a:t>
            </a:r>
            <a:r>
              <a:rPr lang="ru-RU" dirty="0"/>
              <a:t> </a:t>
            </a:r>
            <a:r>
              <a:rPr lang="ru-RU" dirty="0" err="1"/>
              <a:t>переліку</a:t>
            </a:r>
            <a:r>
              <a:rPr lang="ru-RU" dirty="0"/>
              <a:t> </a:t>
            </a:r>
            <a:r>
              <a:rPr lang="ru-RU" dirty="0" err="1"/>
              <a:t>категорій</a:t>
            </a:r>
            <a:r>
              <a:rPr lang="ru-RU" dirty="0"/>
              <a:t> </a:t>
            </a:r>
            <a:r>
              <a:rPr lang="ru-RU" dirty="0" err="1"/>
              <a:t>товарів</a:t>
            </a:r>
            <a:r>
              <a:rPr lang="ru-RU" dirty="0"/>
              <a:t>, </a:t>
            </a:r>
            <a:r>
              <a:rPr lang="ru-RU" dirty="0" err="1"/>
              <a:t>що</a:t>
            </a:r>
            <a:r>
              <a:rPr lang="ru-RU" dirty="0"/>
              <a:t> </a:t>
            </a:r>
            <a:r>
              <a:rPr lang="ru-RU" dirty="0" err="1"/>
              <a:t>визнаються</a:t>
            </a:r>
            <a:r>
              <a:rPr lang="ru-RU" dirty="0"/>
              <a:t> </a:t>
            </a:r>
            <a:r>
              <a:rPr lang="ru-RU" dirty="0" err="1"/>
              <a:t>гуманітарною</a:t>
            </a:r>
            <a:r>
              <a:rPr lang="ru-RU" dirty="0"/>
              <a:t> </a:t>
            </a:r>
            <a:r>
              <a:rPr lang="ru-RU" dirty="0" err="1"/>
              <a:t>допомогою</a:t>
            </a:r>
            <a:r>
              <a:rPr lang="ru-RU" dirty="0"/>
              <a:t> без </a:t>
            </a:r>
            <a:r>
              <a:rPr lang="ru-RU" dirty="0" err="1"/>
              <a:t>здійснення</a:t>
            </a:r>
            <a:r>
              <a:rPr lang="ru-RU" dirty="0"/>
              <a:t> </a:t>
            </a:r>
            <a:r>
              <a:rPr lang="ru-RU" dirty="0" err="1"/>
              <a:t>процедури</a:t>
            </a:r>
            <a:r>
              <a:rPr lang="ru-RU" dirty="0"/>
              <a:t> </a:t>
            </a:r>
            <a:r>
              <a:rPr lang="ru-RU" dirty="0" err="1"/>
              <a:t>визнання</a:t>
            </a:r>
            <a:r>
              <a:rPr lang="ru-RU" dirty="0"/>
              <a:t> таких </a:t>
            </a:r>
            <a:r>
              <a:rPr lang="ru-RU" dirty="0" err="1"/>
              <a:t>товарів</a:t>
            </a:r>
            <a:r>
              <a:rPr lang="ru-RU" dirty="0"/>
              <a:t> </a:t>
            </a:r>
            <a:r>
              <a:rPr lang="ru-RU" dirty="0" err="1"/>
              <a:t>гуманітарною</a:t>
            </a:r>
            <a:r>
              <a:rPr lang="ru-RU" dirty="0"/>
              <a:t> </a:t>
            </a:r>
            <a:r>
              <a:rPr lang="ru-RU" dirty="0" err="1"/>
              <a:t>допомогою</a:t>
            </a:r>
            <a:r>
              <a:rPr lang="ru-RU" dirty="0"/>
              <a:t> у кожному конкретному </a:t>
            </a:r>
            <a:r>
              <a:rPr lang="ru-RU" dirty="0" err="1"/>
              <a:t>випадку</a:t>
            </a:r>
            <a:r>
              <a:rPr lang="ru-RU" dirty="0"/>
              <a:t>, на </a:t>
            </a:r>
            <a:r>
              <a:rPr lang="ru-RU" dirty="0" err="1"/>
              <a:t>період</a:t>
            </a:r>
            <a:r>
              <a:rPr lang="ru-RU" dirty="0"/>
              <a:t> </a:t>
            </a:r>
            <a:r>
              <a:rPr lang="ru-RU" dirty="0" err="1"/>
              <a:t>воєнного</a:t>
            </a:r>
            <a:r>
              <a:rPr lang="ru-RU" dirty="0"/>
              <a:t> стану та </a:t>
            </a:r>
            <a:r>
              <a:rPr lang="ru-RU" dirty="0" err="1"/>
              <a:t>внесення</a:t>
            </a:r>
            <a:r>
              <a:rPr lang="ru-RU" dirty="0"/>
              <a:t> </a:t>
            </a:r>
            <a:r>
              <a:rPr lang="ru-RU" dirty="0" err="1"/>
              <a:t>змін</a:t>
            </a:r>
            <a:r>
              <a:rPr lang="ru-RU" dirty="0"/>
              <a:t> до </a:t>
            </a:r>
            <a:r>
              <a:rPr lang="ru-RU" dirty="0" err="1"/>
              <a:t>деяких</a:t>
            </a:r>
            <a:r>
              <a:rPr lang="ru-RU" dirty="0"/>
              <a:t> постанов </a:t>
            </a:r>
            <a:r>
              <a:rPr lang="ru-RU" dirty="0" err="1"/>
              <a:t>Кабінету</a:t>
            </a:r>
            <a:r>
              <a:rPr lang="ru-RU" dirty="0"/>
              <a:t> </a:t>
            </a:r>
            <a:r>
              <a:rPr lang="ru-RU" dirty="0" err="1"/>
              <a:t>Міністрів</a:t>
            </a:r>
            <a:r>
              <a:rPr lang="ru-RU" dirty="0"/>
              <a:t> </a:t>
            </a:r>
            <a:r>
              <a:rPr lang="ru-RU" dirty="0" err="1"/>
              <a:t>України</a:t>
            </a:r>
            <a:r>
              <a:rPr lang="ru-RU" dirty="0"/>
              <a:t> з </a:t>
            </a:r>
            <a:r>
              <a:rPr lang="ru-RU" dirty="0" err="1"/>
              <a:t>питань</a:t>
            </a:r>
            <a:r>
              <a:rPr lang="ru-RU" dirty="0"/>
              <a:t> </a:t>
            </a:r>
            <a:r>
              <a:rPr lang="ru-RU" dirty="0" err="1"/>
              <a:t>гуманітарної</a:t>
            </a:r>
            <a:r>
              <a:rPr lang="ru-RU" dirty="0"/>
              <a:t> </a:t>
            </a:r>
            <a:r>
              <a:rPr lang="ru-RU" dirty="0" err="1"/>
              <a:t>допомоги</a:t>
            </a:r>
            <a:r>
              <a:rPr lang="ru-RU" dirty="0"/>
              <a:t>», </a:t>
            </a:r>
            <a:r>
              <a:rPr lang="ru-RU" dirty="0" err="1"/>
              <a:t>гуманітарною</a:t>
            </a:r>
            <a:r>
              <a:rPr lang="ru-RU" dirty="0"/>
              <a:t> </a:t>
            </a:r>
            <a:r>
              <a:rPr lang="ru-RU" dirty="0" err="1"/>
              <a:t>допомогою</a:t>
            </a:r>
            <a:r>
              <a:rPr lang="ru-RU" dirty="0"/>
              <a:t> для </a:t>
            </a:r>
            <a:r>
              <a:rPr lang="ru-RU" dirty="0" err="1"/>
              <a:t>здійснення</a:t>
            </a:r>
            <a:r>
              <a:rPr lang="ru-RU" dirty="0"/>
              <a:t> </a:t>
            </a:r>
            <a:r>
              <a:rPr lang="ru-RU" dirty="0" err="1"/>
              <a:t>заходів</a:t>
            </a:r>
            <a:r>
              <a:rPr lang="ru-RU" dirty="0"/>
              <a:t> </a:t>
            </a:r>
            <a:r>
              <a:rPr lang="ru-RU" dirty="0" err="1"/>
              <a:t>із</a:t>
            </a:r>
            <a:r>
              <a:rPr lang="ru-RU" dirty="0"/>
              <a:t> </a:t>
            </a:r>
            <a:r>
              <a:rPr lang="ru-RU" dirty="0" err="1"/>
              <a:t>забезпечення</a:t>
            </a:r>
            <a:r>
              <a:rPr lang="ru-RU" dirty="0"/>
              <a:t> </a:t>
            </a:r>
            <a:r>
              <a:rPr lang="ru-RU" dirty="0" err="1"/>
              <a:t>національної</a:t>
            </a:r>
            <a:r>
              <a:rPr lang="ru-RU" dirty="0"/>
              <a:t> </a:t>
            </a:r>
            <a:r>
              <a:rPr lang="ru-RU" dirty="0" err="1"/>
              <a:t>безпеки</a:t>
            </a:r>
            <a:r>
              <a:rPr lang="ru-RU" dirty="0"/>
              <a:t> і оборони у </a:t>
            </a:r>
            <a:r>
              <a:rPr lang="ru-RU" dirty="0" err="1"/>
              <a:t>зв’язку</a:t>
            </a:r>
            <a:r>
              <a:rPr lang="ru-RU" dirty="0"/>
              <a:t> з </a:t>
            </a:r>
            <a:r>
              <a:rPr lang="ru-RU" dirty="0" err="1"/>
              <a:t>військовою</a:t>
            </a:r>
            <a:r>
              <a:rPr lang="ru-RU" dirty="0"/>
              <a:t> </a:t>
            </a:r>
            <a:r>
              <a:rPr lang="ru-RU" dirty="0" err="1"/>
              <a:t>агресією</a:t>
            </a:r>
            <a:r>
              <a:rPr lang="ru-RU" dirty="0"/>
              <a:t> </a:t>
            </a:r>
            <a:r>
              <a:rPr lang="ru-RU" dirty="0" err="1"/>
              <a:t>Російської</a:t>
            </a:r>
            <a:r>
              <a:rPr lang="ru-RU" dirty="0"/>
              <a:t> </a:t>
            </a:r>
            <a:r>
              <a:rPr lang="ru-RU" dirty="0" err="1"/>
              <a:t>Федерації</a:t>
            </a:r>
            <a:r>
              <a:rPr lang="ru-RU" dirty="0"/>
              <a:t> </a:t>
            </a:r>
            <a:r>
              <a:rPr lang="ru-RU" dirty="0" err="1"/>
              <a:t>проти</a:t>
            </a:r>
            <a:r>
              <a:rPr lang="ru-RU" dirty="0"/>
              <a:t> </a:t>
            </a:r>
            <a:r>
              <a:rPr lang="ru-RU" dirty="0" err="1"/>
              <a:t>України</a:t>
            </a:r>
            <a:r>
              <a:rPr lang="ru-RU" dirty="0"/>
              <a:t>, </a:t>
            </a:r>
            <a:r>
              <a:rPr lang="ru-RU" dirty="0" err="1"/>
              <a:t>цивільного</a:t>
            </a:r>
            <a:r>
              <a:rPr lang="ru-RU" dirty="0"/>
              <a:t> </a:t>
            </a:r>
            <a:r>
              <a:rPr lang="ru-RU" dirty="0" err="1"/>
              <a:t>захисту</a:t>
            </a:r>
            <a:r>
              <a:rPr lang="ru-RU" dirty="0"/>
              <a:t> </a:t>
            </a:r>
            <a:r>
              <a:rPr lang="ru-RU" dirty="0" err="1"/>
              <a:t>населення</a:t>
            </a:r>
            <a:r>
              <a:rPr lang="ru-RU" dirty="0"/>
              <a:t> та </a:t>
            </a:r>
            <a:r>
              <a:rPr lang="ru-RU" dirty="0" err="1"/>
              <a:t>його</a:t>
            </a:r>
            <a:r>
              <a:rPr lang="ru-RU" dirty="0"/>
              <a:t> </a:t>
            </a:r>
            <a:r>
              <a:rPr lang="ru-RU" dirty="0" err="1"/>
              <a:t>повсякденних</a:t>
            </a:r>
            <a:r>
              <a:rPr lang="ru-RU" dirty="0"/>
              <a:t> потреб.</a:t>
            </a:r>
          </a:p>
          <a:p>
            <a:endParaRPr lang="ru-RU" dirty="0"/>
          </a:p>
          <a:p>
            <a:r>
              <a:rPr lang="ru-RU" dirty="0" err="1"/>
              <a:t>Рішення</a:t>
            </a:r>
            <a:r>
              <a:rPr lang="ru-RU" dirty="0"/>
              <a:t> </a:t>
            </a:r>
            <a:r>
              <a:rPr lang="ru-RU" dirty="0" err="1"/>
              <a:t>голови</a:t>
            </a:r>
            <a:r>
              <a:rPr lang="ru-RU" dirty="0"/>
              <a:t> Ради </a:t>
            </a:r>
            <a:r>
              <a:rPr lang="ru-RU" dirty="0" err="1"/>
              <a:t>міністрів</a:t>
            </a:r>
            <a:r>
              <a:rPr lang="ru-RU" dirty="0"/>
              <a:t> </a:t>
            </a:r>
            <a:r>
              <a:rPr lang="ru-RU" dirty="0" err="1"/>
              <a:t>Автономної</a:t>
            </a:r>
            <a:r>
              <a:rPr lang="ru-RU" dirty="0"/>
              <a:t> </a:t>
            </a:r>
            <a:r>
              <a:rPr lang="ru-RU" dirty="0" err="1"/>
              <a:t>Республіки</a:t>
            </a:r>
            <a:r>
              <a:rPr lang="ru-RU" dirty="0"/>
              <a:t> </a:t>
            </a:r>
            <a:r>
              <a:rPr lang="ru-RU" dirty="0" err="1"/>
              <a:t>Крим</a:t>
            </a:r>
            <a:r>
              <a:rPr lang="ru-RU" dirty="0"/>
              <a:t>, </a:t>
            </a:r>
            <a:r>
              <a:rPr lang="ru-RU" dirty="0" err="1"/>
              <a:t>голів</a:t>
            </a:r>
            <a:r>
              <a:rPr lang="ru-RU" dirty="0"/>
              <a:t> </a:t>
            </a:r>
            <a:r>
              <a:rPr lang="ru-RU" dirty="0" err="1"/>
              <a:t>обласних</a:t>
            </a:r>
            <a:r>
              <a:rPr lang="ru-RU" dirty="0"/>
              <a:t> </a:t>
            </a:r>
            <a:r>
              <a:rPr lang="ru-RU" dirty="0" err="1"/>
              <a:t>державних</a:t>
            </a:r>
            <a:r>
              <a:rPr lang="ru-RU" dirty="0"/>
              <a:t> </a:t>
            </a:r>
            <a:r>
              <a:rPr lang="ru-RU" dirty="0" err="1"/>
              <a:t>адміністрацій</a:t>
            </a:r>
            <a:r>
              <a:rPr lang="ru-RU" dirty="0"/>
              <a:t>, </a:t>
            </a:r>
            <a:r>
              <a:rPr lang="ru-RU" dirty="0" err="1"/>
              <a:t>голів</a:t>
            </a:r>
            <a:r>
              <a:rPr lang="ru-RU" dirty="0"/>
              <a:t> </a:t>
            </a:r>
            <a:r>
              <a:rPr lang="ru-RU" dirty="0" err="1"/>
              <a:t>Київської</a:t>
            </a:r>
            <a:r>
              <a:rPr lang="ru-RU" dirty="0"/>
              <a:t>, </a:t>
            </a:r>
            <a:r>
              <a:rPr lang="ru-RU" dirty="0" err="1"/>
              <a:t>Севастопольської</a:t>
            </a:r>
            <a:r>
              <a:rPr lang="ru-RU" dirty="0"/>
              <a:t> </a:t>
            </a:r>
            <a:r>
              <a:rPr lang="ru-RU" dirty="0" err="1"/>
              <a:t>міських</a:t>
            </a:r>
            <a:r>
              <a:rPr lang="ru-RU" dirty="0"/>
              <a:t> </a:t>
            </a:r>
            <a:r>
              <a:rPr lang="ru-RU" dirty="0" err="1"/>
              <a:t>державних</a:t>
            </a:r>
            <a:r>
              <a:rPr lang="ru-RU" dirty="0"/>
              <a:t> </a:t>
            </a:r>
            <a:r>
              <a:rPr lang="ru-RU" dirty="0" err="1"/>
              <a:t>адміністрацій</a:t>
            </a:r>
            <a:r>
              <a:rPr lang="ru-RU" dirty="0"/>
              <a:t> (</a:t>
            </a:r>
            <a:r>
              <a:rPr lang="ru-RU" dirty="0" err="1"/>
              <a:t>керівників</a:t>
            </a:r>
            <a:r>
              <a:rPr lang="ru-RU" dirty="0"/>
              <a:t> </a:t>
            </a:r>
            <a:r>
              <a:rPr lang="ru-RU" dirty="0" err="1"/>
              <a:t>відповідних</a:t>
            </a:r>
            <a:r>
              <a:rPr lang="ru-RU" dirty="0"/>
              <a:t> </a:t>
            </a:r>
            <a:r>
              <a:rPr lang="ru-RU" dirty="0" err="1"/>
              <a:t>військово-цивільних</a:t>
            </a:r>
            <a:r>
              <a:rPr lang="ru-RU" dirty="0"/>
              <a:t> </a:t>
            </a:r>
            <a:r>
              <a:rPr lang="ru-RU" dirty="0" err="1"/>
              <a:t>або</a:t>
            </a:r>
            <a:r>
              <a:rPr lang="ru-RU" dirty="0"/>
              <a:t> </a:t>
            </a:r>
            <a:r>
              <a:rPr lang="ru-RU" dirty="0" err="1"/>
              <a:t>військових</a:t>
            </a:r>
            <a:r>
              <a:rPr lang="ru-RU" dirty="0"/>
              <a:t> </a:t>
            </a:r>
            <a:r>
              <a:rPr lang="ru-RU" dirty="0" err="1"/>
              <a:t>адміністрацій</a:t>
            </a:r>
            <a:r>
              <a:rPr lang="ru-RU" dirty="0"/>
              <a:t> у </a:t>
            </a:r>
            <a:r>
              <a:rPr lang="ru-RU" dirty="0" err="1"/>
              <a:t>разі</a:t>
            </a:r>
            <a:r>
              <a:rPr lang="ru-RU" dirty="0"/>
              <a:t> </a:t>
            </a:r>
            <a:r>
              <a:rPr lang="ru-RU" dirty="0" err="1"/>
              <a:t>їх</a:t>
            </a:r>
            <a:r>
              <a:rPr lang="ru-RU" dirty="0"/>
              <a:t> </a:t>
            </a:r>
            <a:r>
              <a:rPr lang="ru-RU" dirty="0" err="1"/>
              <a:t>утворення</a:t>
            </a:r>
            <a:r>
              <a:rPr lang="ru-RU" dirty="0"/>
              <a:t>) про </a:t>
            </a:r>
            <a:r>
              <a:rPr lang="ru-RU" dirty="0" err="1"/>
              <a:t>визнання</a:t>
            </a:r>
            <a:r>
              <a:rPr lang="ru-RU" dirty="0"/>
              <a:t> </a:t>
            </a:r>
            <a:r>
              <a:rPr lang="ru-RU" dirty="0" err="1"/>
              <a:t>товарів</a:t>
            </a:r>
            <a:r>
              <a:rPr lang="ru-RU" dirty="0"/>
              <a:t> </a:t>
            </a:r>
            <a:r>
              <a:rPr lang="ru-RU" dirty="0" err="1"/>
              <a:t>гуманітарною</a:t>
            </a:r>
            <a:r>
              <a:rPr lang="ru-RU" dirty="0"/>
              <a:t> </a:t>
            </a:r>
            <a:r>
              <a:rPr lang="ru-RU" dirty="0" err="1"/>
              <a:t>допомогою</a:t>
            </a:r>
            <a:r>
              <a:rPr lang="ru-RU" dirty="0"/>
              <a:t> </a:t>
            </a:r>
            <a:r>
              <a:rPr lang="ru-RU" dirty="0" err="1"/>
              <a:t>під</a:t>
            </a:r>
            <a:r>
              <a:rPr lang="ru-RU" dirty="0"/>
              <a:t> час </a:t>
            </a:r>
            <a:r>
              <a:rPr lang="ru-RU" dirty="0" err="1"/>
              <a:t>воєнного</a:t>
            </a:r>
            <a:r>
              <a:rPr lang="ru-RU" dirty="0"/>
              <a:t> стану </a:t>
            </a:r>
            <a:r>
              <a:rPr lang="ru-RU" dirty="0" err="1"/>
              <a:t>оформлюються</a:t>
            </a:r>
            <a:r>
              <a:rPr lang="ru-RU" dirty="0"/>
              <a:t> </a:t>
            </a:r>
            <a:r>
              <a:rPr lang="ru-RU" dirty="0" err="1"/>
              <a:t>письмово</a:t>
            </a:r>
            <a:r>
              <a:rPr lang="ru-RU" dirty="0"/>
              <a:t>.</a:t>
            </a:r>
            <a:endParaRPr lang="ru-RU" dirty="0" smtClean="0"/>
          </a:p>
          <a:p>
            <a:endParaRPr lang="uk-UA" b="1" dirty="0">
              <a:solidFill>
                <a:srgbClr val="FF0000"/>
              </a:solidFill>
            </a:endParaRPr>
          </a:p>
        </p:txBody>
      </p:sp>
    </p:spTree>
    <p:extLst>
      <p:ext uri="{BB962C8B-B14F-4D97-AF65-F5344CB8AC3E}">
        <p14:creationId xmlns:p14="http://schemas.microsoft.com/office/powerpoint/2010/main" val="192850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E2EA224-A3F1-4CCB-BEB5-52E4ADD89E99}"/>
              </a:ext>
            </a:extLst>
          </p:cNvPr>
          <p:cNvSpPr>
            <a:spLocks noGrp="1"/>
          </p:cNvSpPr>
          <p:nvPr>
            <p:ph type="title"/>
          </p:nvPr>
        </p:nvSpPr>
        <p:spPr>
          <a:xfrm>
            <a:off x="820783" y="190954"/>
            <a:ext cx="10515600" cy="1325563"/>
          </a:xfrm>
        </p:spPr>
        <p:txBody>
          <a:bodyPr/>
          <a:lstStyle/>
          <a:p>
            <a:r>
              <a:rPr lang="uk-UA" dirty="0" smtClean="0"/>
              <a:t>Основні податкові зміни</a:t>
            </a:r>
            <a:endParaRPr lang="ru-UA" dirty="0"/>
          </a:p>
        </p:txBody>
      </p:sp>
      <p:sp>
        <p:nvSpPr>
          <p:cNvPr id="3" name="Прямоугольник 2"/>
          <p:cNvSpPr/>
          <p:nvPr/>
        </p:nvSpPr>
        <p:spPr>
          <a:xfrm>
            <a:off x="487680" y="1263980"/>
            <a:ext cx="10476412" cy="4801314"/>
          </a:xfrm>
          <a:prstGeom prst="rect">
            <a:avLst/>
          </a:prstGeom>
        </p:spPr>
        <p:txBody>
          <a:bodyPr wrap="square">
            <a:spAutoFit/>
          </a:bodyPr>
          <a:lstStyle/>
          <a:p>
            <a:r>
              <a:rPr lang="uk-UA" dirty="0" smtClean="0"/>
              <a:t>Визначення за ЗУ «Про гуманітарну допомогу»</a:t>
            </a:r>
            <a:r>
              <a:rPr lang="en-US" dirty="0"/>
              <a:t> № 1192-XIV</a:t>
            </a:r>
            <a:endParaRPr lang="uk-UA" dirty="0" smtClean="0"/>
          </a:p>
          <a:p>
            <a:r>
              <a:rPr lang="uk-UA" b="1" dirty="0">
                <a:solidFill>
                  <a:srgbClr val="C00000"/>
                </a:solidFill>
              </a:rPr>
              <a:t>Г</a:t>
            </a:r>
            <a:r>
              <a:rPr lang="uk-UA" b="1" dirty="0" smtClean="0">
                <a:solidFill>
                  <a:srgbClr val="C00000"/>
                </a:solidFill>
              </a:rPr>
              <a:t>уманітарна </a:t>
            </a:r>
            <a:r>
              <a:rPr lang="uk-UA" b="1" dirty="0">
                <a:solidFill>
                  <a:srgbClr val="C00000"/>
                </a:solidFill>
              </a:rPr>
              <a:t>допомога </a:t>
            </a:r>
            <a:r>
              <a:rPr lang="uk-UA" dirty="0"/>
              <a:t>- цільова адресна безоплатна допомога в грошовій або натуральній формі, у вигляді безповоротної фінансової допомоги або добровільних пожертвувань, або допомога у вигляді виконання робіт, надання послуг, </a:t>
            </a:r>
            <a:r>
              <a:rPr lang="uk-UA" b="1" dirty="0">
                <a:solidFill>
                  <a:srgbClr val="C00000"/>
                </a:solidFill>
              </a:rPr>
              <a:t>що надається іноземними та вітчизняними донорами </a:t>
            </a:r>
            <a:r>
              <a:rPr lang="uk-UA" dirty="0"/>
              <a:t>із гуманних мотивів отримувачам гуманітарної допомоги в Україні або за кордоном, які потребують її у зв’язку з соціальною незахищеністю, матеріальною незабезпеченістю, важким фінансовим становищем, виникненням надзвичайного стану, зокрема внаслідок стихійного лиха, аварій, епідемій і епізоотій, екологічних, техногенних та інших катастроф, які створюють загрозу для життя і здоров’я населення, або тяжкою хворобою конкретних фізичних осіб, а також для підготовки до збройного захисту держави та її захисту у разі збройної агресії або збройного конфлікту. </a:t>
            </a:r>
            <a:endParaRPr lang="uk-UA" dirty="0" smtClean="0"/>
          </a:p>
          <a:p>
            <a:r>
              <a:rPr lang="uk-UA" dirty="0" smtClean="0"/>
              <a:t>Гуманітарна </a:t>
            </a:r>
            <a:r>
              <a:rPr lang="uk-UA" dirty="0"/>
              <a:t>допомога є різновидом благодійництва і має спрямовуватися відповідно до обставин, об’єктивних потреб, згоди її отримувачів та за умови дотримання вимог статті 3 Закону України "Про благодійну діяльність та благодійні </a:t>
            </a:r>
            <a:r>
              <a:rPr lang="uk-UA" dirty="0" smtClean="0"/>
              <a:t>організації».</a:t>
            </a:r>
          </a:p>
          <a:p>
            <a:r>
              <a:rPr lang="uk-UA" b="1" dirty="0" smtClean="0">
                <a:solidFill>
                  <a:srgbClr val="C00000"/>
                </a:solidFill>
              </a:rPr>
              <a:t>Донори </a:t>
            </a:r>
            <a:r>
              <a:rPr lang="uk-UA" b="1" dirty="0">
                <a:solidFill>
                  <a:srgbClr val="C00000"/>
                </a:solidFill>
              </a:rPr>
              <a:t>(іноземні, вітчизняні) </a:t>
            </a:r>
            <a:r>
              <a:rPr lang="uk-UA" dirty="0"/>
              <a:t>- юридичні та фізичні особи в Україні або за її межами, які добровільно надають гуманітарну допомогу отримувачам гуманітарної допомоги в Україні або за її межами</a:t>
            </a:r>
            <a:r>
              <a:rPr lang="uk-UA" dirty="0" smtClean="0"/>
              <a:t>;</a:t>
            </a:r>
          </a:p>
          <a:p>
            <a:r>
              <a:rPr lang="uk-UA" b="1" dirty="0" smtClean="0">
                <a:solidFill>
                  <a:srgbClr val="C00000"/>
                </a:solidFill>
              </a:rPr>
              <a:t>Отримувачі </a:t>
            </a:r>
            <a:r>
              <a:rPr lang="uk-UA" b="1" dirty="0">
                <a:solidFill>
                  <a:srgbClr val="C00000"/>
                </a:solidFill>
              </a:rPr>
              <a:t>гуманітарної допомоги </a:t>
            </a:r>
            <a:r>
              <a:rPr lang="uk-UA" dirty="0"/>
              <a:t>- такі юридичні особи, яких зареєстровано в установленому Кабінетом Міністрів України порядку в Єдиному реєстрі отримувачів гуманітарної </a:t>
            </a:r>
            <a:r>
              <a:rPr lang="uk-UA" dirty="0" smtClean="0"/>
              <a:t>допомоги.</a:t>
            </a:r>
            <a:endParaRPr lang="uk-UA" dirty="0"/>
          </a:p>
        </p:txBody>
      </p:sp>
    </p:spTree>
    <p:extLst>
      <p:ext uri="{BB962C8B-B14F-4D97-AF65-F5344CB8AC3E}">
        <p14:creationId xmlns:p14="http://schemas.microsoft.com/office/powerpoint/2010/main" val="391050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E2EA224-A3F1-4CCB-BEB5-52E4ADD89E99}"/>
              </a:ext>
            </a:extLst>
          </p:cNvPr>
          <p:cNvSpPr>
            <a:spLocks noGrp="1"/>
          </p:cNvSpPr>
          <p:nvPr>
            <p:ph type="title"/>
          </p:nvPr>
        </p:nvSpPr>
        <p:spPr>
          <a:xfrm>
            <a:off x="193766" y="538581"/>
            <a:ext cx="10515600" cy="1325563"/>
          </a:xfrm>
        </p:spPr>
        <p:txBody>
          <a:bodyPr/>
          <a:lstStyle/>
          <a:p>
            <a:r>
              <a:rPr lang="uk-UA" dirty="0" smtClean="0"/>
              <a:t>Основні податкові зміни</a:t>
            </a:r>
            <a:endParaRPr lang="ru-UA" dirty="0"/>
          </a:p>
        </p:txBody>
      </p:sp>
      <p:sp>
        <p:nvSpPr>
          <p:cNvPr id="3" name="Прямоугольник 2"/>
          <p:cNvSpPr/>
          <p:nvPr/>
        </p:nvSpPr>
        <p:spPr>
          <a:xfrm>
            <a:off x="487680" y="1263980"/>
            <a:ext cx="10476412" cy="1200329"/>
          </a:xfrm>
          <a:prstGeom prst="rect">
            <a:avLst/>
          </a:prstGeom>
        </p:spPr>
        <p:txBody>
          <a:bodyPr wrap="square">
            <a:spAutoFit/>
          </a:bodyPr>
          <a:lstStyle/>
          <a:p>
            <a:endParaRPr lang="uk-UA" dirty="0" smtClean="0"/>
          </a:p>
          <a:p>
            <a:endParaRPr lang="uk-UA" dirty="0"/>
          </a:p>
          <a:p>
            <a:endParaRPr lang="uk-UA" dirty="0" smtClean="0"/>
          </a:p>
          <a:p>
            <a:endParaRPr lang="uk-UA" dirty="0"/>
          </a:p>
        </p:txBody>
      </p:sp>
      <p:graphicFrame>
        <p:nvGraphicFramePr>
          <p:cNvPr id="2" name="Схема 1"/>
          <p:cNvGraphicFramePr/>
          <p:nvPr>
            <p:extLst>
              <p:ext uri="{D42A27DB-BD31-4B8C-83A1-F6EECF244321}">
                <p14:modId xmlns:p14="http://schemas.microsoft.com/office/powerpoint/2010/main" val="322513163"/>
              </p:ext>
            </p:extLst>
          </p:nvPr>
        </p:nvGraphicFramePr>
        <p:xfrm>
          <a:off x="287383" y="719666"/>
          <a:ext cx="10877005" cy="4879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3224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E2EA224-A3F1-4CCB-BEB5-52E4ADD89E99}"/>
              </a:ext>
            </a:extLst>
          </p:cNvPr>
          <p:cNvSpPr>
            <a:spLocks noGrp="1"/>
          </p:cNvSpPr>
          <p:nvPr>
            <p:ph type="title"/>
          </p:nvPr>
        </p:nvSpPr>
        <p:spPr>
          <a:xfrm>
            <a:off x="820783" y="190954"/>
            <a:ext cx="10515600" cy="1325563"/>
          </a:xfrm>
        </p:spPr>
        <p:txBody>
          <a:bodyPr/>
          <a:lstStyle/>
          <a:p>
            <a:r>
              <a:rPr lang="uk-UA" dirty="0" smtClean="0"/>
              <a:t>Основні податкові зміни</a:t>
            </a:r>
            <a:endParaRPr lang="ru-UA" dirty="0"/>
          </a:p>
        </p:txBody>
      </p:sp>
      <p:sp>
        <p:nvSpPr>
          <p:cNvPr id="3" name="Прямоугольник 2"/>
          <p:cNvSpPr/>
          <p:nvPr/>
        </p:nvSpPr>
        <p:spPr>
          <a:xfrm>
            <a:off x="487680" y="1263980"/>
            <a:ext cx="10476412" cy="5355312"/>
          </a:xfrm>
          <a:prstGeom prst="rect">
            <a:avLst/>
          </a:prstGeom>
        </p:spPr>
        <p:txBody>
          <a:bodyPr wrap="square">
            <a:spAutoFit/>
          </a:bodyPr>
          <a:lstStyle/>
          <a:p>
            <a:r>
              <a:rPr lang="uk-UA" dirty="0" smtClean="0"/>
              <a:t>1.Закон </a:t>
            </a:r>
            <a:r>
              <a:rPr lang="uk-UA" dirty="0"/>
              <a:t>України «Про захист інтересів суб’єктів подання звітності та інших документів у період дії воєнного стану або стану війни» від  березня 2022 року № 2115-</a:t>
            </a:r>
            <a:r>
              <a:rPr lang="en-US" dirty="0"/>
              <a:t>IX. </a:t>
            </a:r>
            <a:endParaRPr lang="uk-UA" dirty="0" smtClean="0"/>
          </a:p>
          <a:p>
            <a:r>
              <a:rPr lang="uk-UA" dirty="0"/>
              <a:t>2.Закон України «Про внесення змін до Податкового кодексу України та інших законодавчих актів України щодо особливостей оподаткування та подання звітності у період дії воєнного стану» від 3 березня 2022 року № 2118-</a:t>
            </a:r>
            <a:r>
              <a:rPr lang="en-US" dirty="0"/>
              <a:t>IX</a:t>
            </a:r>
            <a:r>
              <a:rPr lang="en-US" dirty="0" smtClean="0"/>
              <a:t>.</a:t>
            </a:r>
            <a:endParaRPr lang="uk-UA" dirty="0" smtClean="0"/>
          </a:p>
          <a:p>
            <a:r>
              <a:rPr lang="uk-UA" dirty="0" smtClean="0"/>
              <a:t>Встановлено</a:t>
            </a:r>
            <a:r>
              <a:rPr lang="uk-UA" dirty="0"/>
              <a:t>, що:</a:t>
            </a:r>
          </a:p>
          <a:p>
            <a:r>
              <a:rPr lang="uk-UA" dirty="0"/>
              <a:t>•	у період дії воєнного стану або стану війни, а також протягом трьох місяців після його завершення до фізичних осіб, фізичних осіб - підприємців, юридичних осіб не застосовується адміністративна та/або кримінальна відповідальність за неподання чи несвоєчасне подання звітності та/або документів.</a:t>
            </a:r>
          </a:p>
          <a:p>
            <a:r>
              <a:rPr lang="uk-UA" dirty="0"/>
              <a:t>•	особи, які не мають фізичної можливості протягом строку, визначеного цим Закону, подати звітність чи документи,  у зв’язку з безпосередніми наслідками їх участі у бойових діях, звільняються від адміністративної та/або кримінальної відповідальності та подають звітність чи документи протягом одного місяця з дня закінчення наслідків, які унеможливлювали їх подання;</a:t>
            </a:r>
          </a:p>
          <a:p>
            <a:r>
              <a:rPr lang="uk-UA" dirty="0"/>
              <a:t>•	у період дії воєнного стану або стану війни будь-які перевірки щодо своєчасності та повноти подання будь-яких звітів чи документів </a:t>
            </a:r>
            <a:r>
              <a:rPr lang="uk-UA" dirty="0" err="1"/>
              <a:t>звітового</a:t>
            </a:r>
            <a:r>
              <a:rPr lang="uk-UA" dirty="0"/>
              <a:t> характеру уповноваженими органами не здійснюються.</a:t>
            </a:r>
          </a:p>
          <a:p>
            <a:pPr algn="ctr"/>
            <a:r>
              <a:rPr lang="uk-UA" b="1" dirty="0" smtClean="0">
                <a:solidFill>
                  <a:srgbClr val="C00000"/>
                </a:solidFill>
              </a:rPr>
              <a:t>Фактично  </a:t>
            </a:r>
            <a:r>
              <a:rPr lang="uk-UA" b="1" dirty="0">
                <a:solidFill>
                  <a:srgbClr val="C00000"/>
                </a:solidFill>
              </a:rPr>
              <a:t>звільнено від перевірок всіх суб’єктів господарювання та від відповідальності за несвоєчасне подання звітності.</a:t>
            </a:r>
          </a:p>
          <a:p>
            <a:endParaRPr lang="uk-UA" dirty="0" smtClean="0"/>
          </a:p>
        </p:txBody>
      </p:sp>
    </p:spTree>
    <p:extLst>
      <p:ext uri="{BB962C8B-B14F-4D97-AF65-F5344CB8AC3E}">
        <p14:creationId xmlns:p14="http://schemas.microsoft.com/office/powerpoint/2010/main" val="4236683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E2EA224-A3F1-4CCB-BEB5-52E4ADD89E99}"/>
              </a:ext>
            </a:extLst>
          </p:cNvPr>
          <p:cNvSpPr>
            <a:spLocks noGrp="1"/>
          </p:cNvSpPr>
          <p:nvPr>
            <p:ph type="title"/>
          </p:nvPr>
        </p:nvSpPr>
        <p:spPr>
          <a:xfrm>
            <a:off x="820783" y="190954"/>
            <a:ext cx="10515600" cy="1325563"/>
          </a:xfrm>
        </p:spPr>
        <p:txBody>
          <a:bodyPr/>
          <a:lstStyle/>
          <a:p>
            <a:r>
              <a:rPr lang="uk-UA" dirty="0" smtClean="0"/>
              <a:t>Основні податкові зміни</a:t>
            </a:r>
            <a:endParaRPr lang="ru-UA" dirty="0"/>
          </a:p>
        </p:txBody>
      </p:sp>
      <p:sp>
        <p:nvSpPr>
          <p:cNvPr id="3" name="Прямоугольник 2"/>
          <p:cNvSpPr/>
          <p:nvPr/>
        </p:nvSpPr>
        <p:spPr>
          <a:xfrm>
            <a:off x="487680" y="1420734"/>
            <a:ext cx="10476412" cy="3970318"/>
          </a:xfrm>
          <a:prstGeom prst="rect">
            <a:avLst/>
          </a:prstGeom>
        </p:spPr>
        <p:txBody>
          <a:bodyPr wrap="square">
            <a:spAutoFit/>
          </a:bodyPr>
          <a:lstStyle/>
          <a:p>
            <a:r>
              <a:rPr lang="uk-UA" dirty="0" smtClean="0"/>
              <a:t>Також </a:t>
            </a:r>
            <a:r>
              <a:rPr lang="uk-UA" dirty="0"/>
              <a:t>встановлено, що:</a:t>
            </a:r>
          </a:p>
          <a:p>
            <a:r>
              <a:rPr lang="uk-UA" dirty="0"/>
              <a:t>•	операції з добровільної передачі або відчуження коштів, товарів, у тому числі підакцизних, надання послуг на користь Збройних Сил України та підрозділів територіальної оборони без попереднього або наступного відшкодування їх вартості не вважаються операціями з реалізації для цілей оподаткування.</a:t>
            </a:r>
          </a:p>
          <a:p>
            <a:r>
              <a:rPr lang="uk-UA" dirty="0"/>
              <a:t>•	сума відшкодування вартості пального, витраченого при наданні послуг з перевезення для забезпечення потреб Збройних Сил України та підрозділів територіальної оборони, не включається до складу оподатковуваного доходу фізичних осіб, які надають такі послуги</a:t>
            </a:r>
            <a:r>
              <a:rPr lang="uk-UA" dirty="0" smtClean="0"/>
              <a:t>.</a:t>
            </a:r>
          </a:p>
          <a:p>
            <a:endParaRPr lang="uk-UA" dirty="0"/>
          </a:p>
          <a:p>
            <a:r>
              <a:rPr lang="ru-RU" dirty="0" err="1"/>
              <a:t>Отже</a:t>
            </a:r>
            <a:r>
              <a:rPr lang="ru-RU" dirty="0"/>
              <a:t>, при </a:t>
            </a:r>
            <a:r>
              <a:rPr lang="ru-RU" dirty="0" err="1"/>
              <a:t>передачі</a:t>
            </a:r>
            <a:r>
              <a:rPr lang="ru-RU" dirty="0"/>
              <a:t> </a:t>
            </a:r>
            <a:r>
              <a:rPr lang="ru-RU" dirty="0" err="1"/>
              <a:t>безкоштовно</a:t>
            </a:r>
            <a:r>
              <a:rPr lang="ru-RU" dirty="0"/>
              <a:t> </a:t>
            </a:r>
            <a:r>
              <a:rPr lang="ru-RU" dirty="0" err="1"/>
              <a:t>товарів</a:t>
            </a:r>
            <a:r>
              <a:rPr lang="ru-RU" dirty="0"/>
              <a:t> та </a:t>
            </a:r>
            <a:r>
              <a:rPr lang="ru-RU" dirty="0" err="1"/>
              <a:t>послуг</a:t>
            </a:r>
            <a:r>
              <a:rPr lang="ru-RU" dirty="0"/>
              <a:t> на </a:t>
            </a:r>
            <a:r>
              <a:rPr lang="ru-RU" dirty="0" err="1"/>
              <a:t>користь</a:t>
            </a:r>
            <a:r>
              <a:rPr lang="ru-RU" dirty="0"/>
              <a:t> ЗСУ та </a:t>
            </a:r>
            <a:r>
              <a:rPr lang="ru-RU" dirty="0" err="1"/>
              <a:t>територіальної</a:t>
            </a:r>
            <a:r>
              <a:rPr lang="ru-RU" dirty="0"/>
              <a:t> оброни не </a:t>
            </a:r>
            <a:r>
              <a:rPr lang="ru-RU" dirty="0" err="1"/>
              <a:t>потрібно</a:t>
            </a:r>
            <a:r>
              <a:rPr lang="ru-RU" dirty="0"/>
              <a:t> будь </a:t>
            </a:r>
            <a:r>
              <a:rPr lang="ru-RU" dirty="0" err="1"/>
              <a:t>якій</a:t>
            </a:r>
            <a:r>
              <a:rPr lang="ru-RU" dirty="0"/>
              <a:t> </a:t>
            </a:r>
            <a:r>
              <a:rPr lang="ru-RU" dirty="0" err="1"/>
              <a:t>неприбутковій</a:t>
            </a:r>
            <a:r>
              <a:rPr lang="ru-RU" dirty="0"/>
              <a:t> </a:t>
            </a:r>
            <a:r>
              <a:rPr lang="ru-RU" dirty="0" err="1"/>
              <a:t>організації</a:t>
            </a:r>
            <a:r>
              <a:rPr lang="ru-RU" dirty="0"/>
              <a:t> </a:t>
            </a:r>
            <a:r>
              <a:rPr lang="ru-RU" dirty="0" err="1"/>
              <a:t>слідкувати</a:t>
            </a:r>
            <a:r>
              <a:rPr lang="ru-RU" dirty="0"/>
              <a:t> за сумою в 1 млн. </a:t>
            </a:r>
            <a:r>
              <a:rPr lang="ru-RU" dirty="0" err="1"/>
              <a:t>гривень</a:t>
            </a:r>
            <a:r>
              <a:rPr lang="ru-RU" dirty="0"/>
              <a:t> для </a:t>
            </a:r>
            <a:r>
              <a:rPr lang="ru-RU" dirty="0" err="1"/>
              <a:t>реєстрації</a:t>
            </a:r>
            <a:r>
              <a:rPr lang="ru-RU" dirty="0"/>
              <a:t> </a:t>
            </a:r>
            <a:r>
              <a:rPr lang="ru-RU" dirty="0" err="1"/>
              <a:t>платником</a:t>
            </a:r>
            <a:r>
              <a:rPr lang="ru-RU" dirty="0"/>
              <a:t> ПДВ. Тому </a:t>
            </a:r>
            <a:r>
              <a:rPr lang="ru-RU" dirty="0" err="1"/>
              <a:t>що</a:t>
            </a:r>
            <a:r>
              <a:rPr lang="ru-RU" dirty="0"/>
              <a:t> </a:t>
            </a:r>
            <a:r>
              <a:rPr lang="ru-RU" dirty="0" err="1"/>
              <a:t>безкоштовна</a:t>
            </a:r>
            <a:r>
              <a:rPr lang="ru-RU" dirty="0"/>
              <a:t> передача  для ЗСУ та </a:t>
            </a:r>
            <a:r>
              <a:rPr lang="ru-RU" dirty="0" err="1"/>
              <a:t>територіальної</a:t>
            </a:r>
            <a:r>
              <a:rPr lang="ru-RU" dirty="0"/>
              <a:t> оборони не </a:t>
            </a:r>
            <a:r>
              <a:rPr lang="ru-RU" dirty="0" err="1"/>
              <a:t>вважається</a:t>
            </a:r>
            <a:r>
              <a:rPr lang="ru-RU" dirty="0"/>
              <a:t> </a:t>
            </a:r>
            <a:r>
              <a:rPr lang="ru-RU" dirty="0" err="1"/>
              <a:t>операцією</a:t>
            </a:r>
            <a:r>
              <a:rPr lang="ru-RU" dirty="0"/>
              <a:t> з </a:t>
            </a:r>
            <a:r>
              <a:rPr lang="ru-RU" dirty="0" err="1" smtClean="0"/>
              <a:t>реалізації</a:t>
            </a:r>
            <a:r>
              <a:rPr lang="ru-RU" dirty="0" smtClean="0"/>
              <a:t>.</a:t>
            </a:r>
            <a:endParaRPr lang="uk-UA" dirty="0"/>
          </a:p>
          <a:p>
            <a:endParaRPr lang="uk-UA" dirty="0" smtClean="0"/>
          </a:p>
        </p:txBody>
      </p:sp>
    </p:spTree>
    <p:extLst>
      <p:ext uri="{BB962C8B-B14F-4D97-AF65-F5344CB8AC3E}">
        <p14:creationId xmlns:p14="http://schemas.microsoft.com/office/powerpoint/2010/main" val="3753258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E2EA224-A3F1-4CCB-BEB5-52E4ADD89E99}"/>
              </a:ext>
            </a:extLst>
          </p:cNvPr>
          <p:cNvSpPr>
            <a:spLocks noGrp="1"/>
          </p:cNvSpPr>
          <p:nvPr>
            <p:ph type="title"/>
          </p:nvPr>
        </p:nvSpPr>
        <p:spPr>
          <a:xfrm>
            <a:off x="820783" y="190954"/>
            <a:ext cx="10515600" cy="1325563"/>
          </a:xfrm>
        </p:spPr>
        <p:txBody>
          <a:bodyPr/>
          <a:lstStyle/>
          <a:p>
            <a:r>
              <a:rPr lang="uk-UA" dirty="0" smtClean="0"/>
              <a:t>Форс мажорні обставини</a:t>
            </a:r>
            <a:endParaRPr lang="ru-UA" dirty="0"/>
          </a:p>
        </p:txBody>
      </p:sp>
      <p:sp>
        <p:nvSpPr>
          <p:cNvPr id="3" name="Прямоугольник 2"/>
          <p:cNvSpPr/>
          <p:nvPr/>
        </p:nvSpPr>
        <p:spPr>
          <a:xfrm>
            <a:off x="487680" y="1420734"/>
            <a:ext cx="10476412" cy="4247317"/>
          </a:xfrm>
          <a:prstGeom prst="rect">
            <a:avLst/>
          </a:prstGeom>
        </p:spPr>
        <p:txBody>
          <a:bodyPr wrap="square">
            <a:spAutoFit/>
          </a:bodyPr>
          <a:lstStyle/>
          <a:p>
            <a:r>
              <a:rPr lang="ru-RU" b="1" dirty="0" smtClean="0">
                <a:solidFill>
                  <a:srgbClr val="C00000"/>
                </a:solidFill>
              </a:rPr>
              <a:t>ЦКУ </a:t>
            </a:r>
            <a:r>
              <a:rPr lang="ru-RU" b="1" dirty="0" err="1" smtClean="0">
                <a:solidFill>
                  <a:srgbClr val="C00000"/>
                </a:solidFill>
              </a:rPr>
              <a:t>Стаття</a:t>
            </a:r>
            <a:r>
              <a:rPr lang="ru-RU" b="1" dirty="0" smtClean="0">
                <a:solidFill>
                  <a:srgbClr val="C00000"/>
                </a:solidFill>
              </a:rPr>
              <a:t> </a:t>
            </a:r>
            <a:r>
              <a:rPr lang="ru-RU" b="1" dirty="0">
                <a:solidFill>
                  <a:srgbClr val="C00000"/>
                </a:solidFill>
              </a:rPr>
              <a:t>617. </a:t>
            </a:r>
            <a:r>
              <a:rPr lang="ru-RU" b="1" dirty="0" err="1">
                <a:solidFill>
                  <a:srgbClr val="C00000"/>
                </a:solidFill>
              </a:rPr>
              <a:t>Підстави</a:t>
            </a:r>
            <a:r>
              <a:rPr lang="ru-RU" b="1" dirty="0">
                <a:solidFill>
                  <a:srgbClr val="C00000"/>
                </a:solidFill>
              </a:rPr>
              <a:t> </a:t>
            </a:r>
            <a:r>
              <a:rPr lang="ru-RU" b="1" dirty="0" err="1">
                <a:solidFill>
                  <a:srgbClr val="C00000"/>
                </a:solidFill>
              </a:rPr>
              <a:t>звільнення</a:t>
            </a:r>
            <a:r>
              <a:rPr lang="ru-RU" b="1" dirty="0">
                <a:solidFill>
                  <a:srgbClr val="C00000"/>
                </a:solidFill>
              </a:rPr>
              <a:t> </a:t>
            </a:r>
            <a:r>
              <a:rPr lang="ru-RU" b="1" dirty="0" err="1">
                <a:solidFill>
                  <a:srgbClr val="C00000"/>
                </a:solidFill>
              </a:rPr>
              <a:t>від</a:t>
            </a:r>
            <a:r>
              <a:rPr lang="ru-RU" b="1" dirty="0">
                <a:solidFill>
                  <a:srgbClr val="C00000"/>
                </a:solidFill>
              </a:rPr>
              <a:t> </a:t>
            </a:r>
            <a:r>
              <a:rPr lang="ru-RU" b="1" dirty="0" err="1">
                <a:solidFill>
                  <a:srgbClr val="C00000"/>
                </a:solidFill>
              </a:rPr>
              <a:t>відповідальності</a:t>
            </a:r>
            <a:r>
              <a:rPr lang="ru-RU" b="1" dirty="0">
                <a:solidFill>
                  <a:srgbClr val="C00000"/>
                </a:solidFill>
              </a:rPr>
              <a:t> за </a:t>
            </a:r>
            <a:r>
              <a:rPr lang="ru-RU" b="1" dirty="0" err="1">
                <a:solidFill>
                  <a:srgbClr val="C00000"/>
                </a:solidFill>
              </a:rPr>
              <a:t>порушення</a:t>
            </a:r>
            <a:r>
              <a:rPr lang="ru-RU" b="1" dirty="0">
                <a:solidFill>
                  <a:srgbClr val="C00000"/>
                </a:solidFill>
              </a:rPr>
              <a:t> </a:t>
            </a:r>
            <a:r>
              <a:rPr lang="ru-RU" b="1" dirty="0" err="1" smtClean="0">
                <a:solidFill>
                  <a:srgbClr val="C00000"/>
                </a:solidFill>
              </a:rPr>
              <a:t>зобов’язання</a:t>
            </a:r>
            <a:endParaRPr lang="ru-RU" b="1" dirty="0" smtClean="0">
              <a:solidFill>
                <a:srgbClr val="C00000"/>
              </a:solidFill>
            </a:endParaRPr>
          </a:p>
          <a:p>
            <a:endParaRPr lang="ru-RU" dirty="0"/>
          </a:p>
          <a:p>
            <a:r>
              <a:rPr lang="uk-UA" dirty="0" smtClean="0"/>
              <a:t>Особа</a:t>
            </a:r>
            <a:r>
              <a:rPr lang="uk-UA" dirty="0"/>
              <a:t>, яка порушила зобов’язання, звільняється від відповідальності за порушення зобов’язання, якщо вона доведе, що це порушення сталося внаслідок випадку або непереборної сили</a:t>
            </a:r>
            <a:r>
              <a:rPr lang="uk-UA" dirty="0" smtClean="0"/>
              <a:t>.</a:t>
            </a:r>
          </a:p>
          <a:p>
            <a:endParaRPr lang="uk-UA" dirty="0"/>
          </a:p>
          <a:p>
            <a:r>
              <a:rPr lang="ru-RU" b="1" dirty="0" smtClean="0">
                <a:solidFill>
                  <a:srgbClr val="C00000"/>
                </a:solidFill>
              </a:rPr>
              <a:t>ГКУ </a:t>
            </a:r>
            <a:r>
              <a:rPr lang="ru-RU" b="1" dirty="0" err="1" smtClean="0">
                <a:solidFill>
                  <a:srgbClr val="C00000"/>
                </a:solidFill>
              </a:rPr>
              <a:t>Стаття</a:t>
            </a:r>
            <a:r>
              <a:rPr lang="ru-RU" b="1" dirty="0" smtClean="0">
                <a:solidFill>
                  <a:srgbClr val="C00000"/>
                </a:solidFill>
              </a:rPr>
              <a:t> </a:t>
            </a:r>
            <a:r>
              <a:rPr lang="ru-RU" b="1" dirty="0">
                <a:solidFill>
                  <a:srgbClr val="C00000"/>
                </a:solidFill>
              </a:rPr>
              <a:t>218. </a:t>
            </a:r>
            <a:r>
              <a:rPr lang="ru-RU" b="1" dirty="0" err="1">
                <a:solidFill>
                  <a:srgbClr val="C00000"/>
                </a:solidFill>
              </a:rPr>
              <a:t>Підстави</a:t>
            </a:r>
            <a:r>
              <a:rPr lang="ru-RU" b="1" dirty="0">
                <a:solidFill>
                  <a:srgbClr val="C00000"/>
                </a:solidFill>
              </a:rPr>
              <a:t> </a:t>
            </a:r>
            <a:r>
              <a:rPr lang="ru-RU" b="1" dirty="0" err="1">
                <a:solidFill>
                  <a:srgbClr val="C00000"/>
                </a:solidFill>
              </a:rPr>
              <a:t>господарсько-правової</a:t>
            </a:r>
            <a:r>
              <a:rPr lang="ru-RU" b="1" dirty="0">
                <a:solidFill>
                  <a:srgbClr val="C00000"/>
                </a:solidFill>
              </a:rPr>
              <a:t> </a:t>
            </a:r>
            <a:r>
              <a:rPr lang="ru-RU" b="1" dirty="0" err="1" smtClean="0">
                <a:solidFill>
                  <a:srgbClr val="C00000"/>
                </a:solidFill>
              </a:rPr>
              <a:t>відповідальності</a:t>
            </a:r>
            <a:endParaRPr lang="ru-RU" b="1" dirty="0" smtClean="0">
              <a:solidFill>
                <a:srgbClr val="C00000"/>
              </a:solidFill>
            </a:endParaRPr>
          </a:p>
          <a:p>
            <a:endParaRPr lang="ru-RU" b="1" dirty="0">
              <a:solidFill>
                <a:srgbClr val="C00000"/>
              </a:solidFill>
            </a:endParaRPr>
          </a:p>
          <a:p>
            <a:r>
              <a:rPr lang="uk-UA" dirty="0" smtClean="0"/>
              <a:t>Учасник </a:t>
            </a:r>
            <a:r>
              <a:rPr lang="uk-UA" dirty="0"/>
              <a:t>господарських відносин відповідає за невиконання або неналежне виконання господарського зобов’язання чи порушення правил здійснення господарської діяльності, якщо не доведе, що ним вжито усіх залежних від нього заходів для недопущення господарського правопорушення. У разі якщо інше не передбачено законом або договором, суб’єкт господарювання за порушення господарського зобов’язання несе господарсько-правову відповідальність, якщо не доведе, що належне виконання зобов’язання виявилося неможливим внаслідок дії непереборної сили, тобто надзвичайних і невідворотних обставин за даних умов здійснення господарської діяльності.</a:t>
            </a:r>
            <a:endParaRPr lang="uk-UA" dirty="0" smtClean="0"/>
          </a:p>
          <a:p>
            <a:endParaRPr lang="uk-UA" dirty="0"/>
          </a:p>
        </p:txBody>
      </p:sp>
    </p:spTree>
    <p:extLst>
      <p:ext uri="{BB962C8B-B14F-4D97-AF65-F5344CB8AC3E}">
        <p14:creationId xmlns:p14="http://schemas.microsoft.com/office/powerpoint/2010/main" val="3935778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E2EA224-A3F1-4CCB-BEB5-52E4ADD89E99}"/>
              </a:ext>
            </a:extLst>
          </p:cNvPr>
          <p:cNvSpPr>
            <a:spLocks noGrp="1"/>
          </p:cNvSpPr>
          <p:nvPr>
            <p:ph type="title"/>
          </p:nvPr>
        </p:nvSpPr>
        <p:spPr>
          <a:xfrm>
            <a:off x="820783" y="190954"/>
            <a:ext cx="10515600" cy="1325563"/>
          </a:xfrm>
        </p:spPr>
        <p:txBody>
          <a:bodyPr/>
          <a:lstStyle/>
          <a:p>
            <a:r>
              <a:rPr lang="uk-UA" dirty="0" smtClean="0"/>
              <a:t>Форс мажорні обставини</a:t>
            </a:r>
            <a:endParaRPr lang="ru-UA" dirty="0"/>
          </a:p>
        </p:txBody>
      </p:sp>
      <p:sp>
        <p:nvSpPr>
          <p:cNvPr id="3" name="Прямоугольник 2"/>
          <p:cNvSpPr/>
          <p:nvPr/>
        </p:nvSpPr>
        <p:spPr>
          <a:xfrm>
            <a:off x="487680" y="1420734"/>
            <a:ext cx="10476412" cy="923330"/>
          </a:xfrm>
          <a:prstGeom prst="rect">
            <a:avLst/>
          </a:prstGeom>
        </p:spPr>
        <p:txBody>
          <a:bodyPr wrap="square">
            <a:spAutoFit/>
          </a:bodyPr>
          <a:lstStyle/>
          <a:p>
            <a:r>
              <a:rPr lang="en-US" dirty="0" smtClean="0">
                <a:hlinkClick r:id="rId2"/>
              </a:rPr>
              <a:t>https</a:t>
            </a:r>
            <a:r>
              <a:rPr lang="en-US" dirty="0">
                <a:hlinkClick r:id="rId2"/>
              </a:rPr>
              <a:t>://</a:t>
            </a:r>
            <a:r>
              <a:rPr lang="en-US" dirty="0" smtClean="0">
                <a:hlinkClick r:id="rId2"/>
              </a:rPr>
              <a:t>ucci.org.ua/uploads/files/</a:t>
            </a:r>
            <a:endParaRPr lang="uk-UA" dirty="0" smtClean="0">
              <a:hlinkClick r:id="rId2"/>
            </a:endParaRPr>
          </a:p>
          <a:p>
            <a:r>
              <a:rPr lang="en-US" dirty="0" smtClean="0">
                <a:hlinkClick r:id="rId2"/>
              </a:rPr>
              <a:t>621cba543cda9382669631.pdf</a:t>
            </a:r>
            <a:endParaRPr lang="uk-UA" dirty="0" smtClean="0"/>
          </a:p>
          <a:p>
            <a:endParaRPr lang="uk-UA" dirty="0" smtClean="0"/>
          </a:p>
        </p:txBody>
      </p:sp>
      <p:pic>
        <p:nvPicPr>
          <p:cNvPr id="5" name="Рисунок 4"/>
          <p:cNvPicPr>
            <a:picLocks noChangeAspect="1"/>
          </p:cNvPicPr>
          <p:nvPr/>
        </p:nvPicPr>
        <p:blipFill>
          <a:blip r:embed="rId3"/>
          <a:stretch>
            <a:fillRect/>
          </a:stretch>
        </p:blipFill>
        <p:spPr>
          <a:xfrm>
            <a:off x="5041046" y="1184367"/>
            <a:ext cx="4817058" cy="5031057"/>
          </a:xfrm>
          <a:prstGeom prst="rect">
            <a:avLst/>
          </a:prstGeom>
        </p:spPr>
      </p:pic>
    </p:spTree>
    <p:extLst>
      <p:ext uri="{BB962C8B-B14F-4D97-AF65-F5344CB8AC3E}">
        <p14:creationId xmlns:p14="http://schemas.microsoft.com/office/powerpoint/2010/main" val="2432030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E2EA224-A3F1-4CCB-BEB5-52E4ADD89E99}"/>
              </a:ext>
            </a:extLst>
          </p:cNvPr>
          <p:cNvSpPr>
            <a:spLocks noGrp="1"/>
          </p:cNvSpPr>
          <p:nvPr>
            <p:ph type="title"/>
          </p:nvPr>
        </p:nvSpPr>
        <p:spPr/>
        <p:txBody>
          <a:bodyPr/>
          <a:lstStyle/>
          <a:p>
            <a:r>
              <a:rPr lang="uk-UA" dirty="0" smtClean="0"/>
              <a:t>ТЕМИ</a:t>
            </a:r>
            <a:endParaRPr lang="ru-UA" dirty="0"/>
          </a:p>
        </p:txBody>
      </p:sp>
      <p:sp>
        <p:nvSpPr>
          <p:cNvPr id="2" name="Прямоугольник 1"/>
          <p:cNvSpPr/>
          <p:nvPr/>
        </p:nvSpPr>
        <p:spPr>
          <a:xfrm>
            <a:off x="357050" y="1690688"/>
            <a:ext cx="11173097" cy="3108543"/>
          </a:xfrm>
          <a:prstGeom prst="rect">
            <a:avLst/>
          </a:prstGeom>
        </p:spPr>
        <p:txBody>
          <a:bodyPr wrap="square">
            <a:spAutoFit/>
          </a:bodyPr>
          <a:lstStyle/>
          <a:p>
            <a:endParaRPr lang="ru-RU" sz="2800" b="1" dirty="0" smtClean="0"/>
          </a:p>
          <a:p>
            <a:r>
              <a:rPr lang="ru-RU" sz="2800" b="1" dirty="0" smtClean="0">
                <a:solidFill>
                  <a:srgbClr val="194090"/>
                </a:solidFill>
              </a:rPr>
              <a:t>📌 </a:t>
            </a:r>
            <a:r>
              <a:rPr lang="ru-RU" sz="2800" b="1" dirty="0" err="1" smtClean="0">
                <a:solidFill>
                  <a:srgbClr val="194090"/>
                </a:solidFill>
              </a:rPr>
              <a:t>Загальні</a:t>
            </a:r>
            <a:r>
              <a:rPr lang="ru-RU" sz="2800" b="1" dirty="0" smtClean="0">
                <a:solidFill>
                  <a:srgbClr val="194090"/>
                </a:solidFill>
              </a:rPr>
              <a:t> </a:t>
            </a:r>
            <a:r>
              <a:rPr lang="ru-RU" sz="2800" b="1" dirty="0" err="1">
                <a:solidFill>
                  <a:srgbClr val="194090"/>
                </a:solidFill>
              </a:rPr>
              <a:t>податкові</a:t>
            </a:r>
            <a:r>
              <a:rPr lang="ru-RU" sz="2800" b="1" dirty="0">
                <a:solidFill>
                  <a:srgbClr val="194090"/>
                </a:solidFill>
              </a:rPr>
              <a:t> </a:t>
            </a:r>
            <a:r>
              <a:rPr lang="ru-RU" sz="2800" b="1" dirty="0" err="1">
                <a:solidFill>
                  <a:srgbClr val="194090"/>
                </a:solidFill>
              </a:rPr>
              <a:t>зміни</a:t>
            </a:r>
            <a:r>
              <a:rPr lang="ru-RU" sz="2800" b="1" dirty="0">
                <a:solidFill>
                  <a:srgbClr val="194090"/>
                </a:solidFill>
              </a:rPr>
              <a:t> для </a:t>
            </a:r>
            <a:r>
              <a:rPr lang="ru-RU" sz="2800" b="1" dirty="0" err="1">
                <a:solidFill>
                  <a:srgbClr val="194090"/>
                </a:solidFill>
              </a:rPr>
              <a:t>неприбуткових</a:t>
            </a:r>
            <a:r>
              <a:rPr lang="ru-RU" sz="2800" b="1" dirty="0">
                <a:solidFill>
                  <a:srgbClr val="194090"/>
                </a:solidFill>
              </a:rPr>
              <a:t> </a:t>
            </a:r>
            <a:r>
              <a:rPr lang="ru-RU" sz="2800" b="1" dirty="0" err="1">
                <a:solidFill>
                  <a:srgbClr val="194090"/>
                </a:solidFill>
              </a:rPr>
              <a:t>організацій</a:t>
            </a:r>
            <a:r>
              <a:rPr lang="ru-RU" sz="2800" b="1" dirty="0">
                <a:solidFill>
                  <a:srgbClr val="194090"/>
                </a:solidFill>
              </a:rPr>
              <a:t> у </a:t>
            </a:r>
            <a:r>
              <a:rPr lang="ru-RU" sz="2800" b="1" dirty="0" err="1">
                <a:solidFill>
                  <a:srgbClr val="194090"/>
                </a:solidFill>
              </a:rPr>
              <a:t>період</a:t>
            </a:r>
            <a:r>
              <a:rPr lang="ru-RU" sz="2800" b="1" dirty="0">
                <a:solidFill>
                  <a:srgbClr val="194090"/>
                </a:solidFill>
              </a:rPr>
              <a:t> </a:t>
            </a:r>
            <a:r>
              <a:rPr lang="ru-RU" sz="2800" b="1" dirty="0" err="1">
                <a:solidFill>
                  <a:srgbClr val="194090"/>
                </a:solidFill>
              </a:rPr>
              <a:t>війни</a:t>
            </a:r>
            <a:r>
              <a:rPr lang="ru-RU" sz="2800" b="1" dirty="0">
                <a:solidFill>
                  <a:srgbClr val="194090"/>
                </a:solidFill>
              </a:rPr>
              <a:t>.</a:t>
            </a:r>
          </a:p>
          <a:p>
            <a:r>
              <a:rPr lang="ru-RU" sz="2800" b="1" dirty="0">
                <a:solidFill>
                  <a:srgbClr val="194090"/>
                </a:solidFill>
              </a:rPr>
              <a:t>📌Правила </a:t>
            </a:r>
            <a:r>
              <a:rPr lang="ru-RU" sz="2800" b="1" dirty="0" err="1">
                <a:solidFill>
                  <a:srgbClr val="194090"/>
                </a:solidFill>
              </a:rPr>
              <a:t>оформлення</a:t>
            </a:r>
            <a:r>
              <a:rPr lang="ru-RU" sz="2800" b="1" dirty="0">
                <a:solidFill>
                  <a:srgbClr val="194090"/>
                </a:solidFill>
              </a:rPr>
              <a:t> </a:t>
            </a:r>
            <a:r>
              <a:rPr lang="ru-RU" sz="2800" b="1" dirty="0" err="1">
                <a:solidFill>
                  <a:srgbClr val="194090"/>
                </a:solidFill>
              </a:rPr>
              <a:t>виплат</a:t>
            </a:r>
            <a:r>
              <a:rPr lang="ru-RU" sz="2800" b="1" dirty="0">
                <a:solidFill>
                  <a:srgbClr val="194090"/>
                </a:solidFill>
              </a:rPr>
              <a:t>/</a:t>
            </a:r>
            <a:r>
              <a:rPr lang="ru-RU" sz="2800" b="1" dirty="0" err="1">
                <a:solidFill>
                  <a:srgbClr val="194090"/>
                </a:solidFill>
              </a:rPr>
              <a:t>допомоги</a:t>
            </a:r>
            <a:r>
              <a:rPr lang="ru-RU" sz="2800" b="1" dirty="0">
                <a:solidFill>
                  <a:srgbClr val="194090"/>
                </a:solidFill>
              </a:rPr>
              <a:t> </a:t>
            </a:r>
            <a:r>
              <a:rPr lang="ru-RU" sz="2800" b="1" dirty="0" err="1">
                <a:solidFill>
                  <a:srgbClr val="194090"/>
                </a:solidFill>
              </a:rPr>
              <a:t>фізичним</a:t>
            </a:r>
            <a:r>
              <a:rPr lang="ru-RU" sz="2800" b="1" dirty="0">
                <a:solidFill>
                  <a:srgbClr val="194090"/>
                </a:solidFill>
              </a:rPr>
              <a:t> особам та </a:t>
            </a:r>
            <a:r>
              <a:rPr lang="ru-RU" sz="2800" b="1" dirty="0" err="1">
                <a:solidFill>
                  <a:srgbClr val="194090"/>
                </a:solidFill>
              </a:rPr>
              <a:t>бенефіціарам</a:t>
            </a:r>
            <a:r>
              <a:rPr lang="ru-RU" sz="2800" b="1" dirty="0">
                <a:solidFill>
                  <a:srgbClr val="194090"/>
                </a:solidFill>
              </a:rPr>
              <a:t>.</a:t>
            </a:r>
          </a:p>
          <a:p>
            <a:r>
              <a:rPr lang="ru-RU" sz="2800" b="1" dirty="0">
                <a:solidFill>
                  <a:srgbClr val="194090"/>
                </a:solidFill>
              </a:rPr>
              <a:t>📌Порядок </a:t>
            </a:r>
            <a:r>
              <a:rPr lang="ru-RU" sz="2800" b="1" dirty="0" err="1">
                <a:solidFill>
                  <a:srgbClr val="194090"/>
                </a:solidFill>
              </a:rPr>
              <a:t>співпраці</a:t>
            </a:r>
            <a:r>
              <a:rPr lang="ru-RU" sz="2800" b="1" dirty="0">
                <a:solidFill>
                  <a:srgbClr val="194090"/>
                </a:solidFill>
              </a:rPr>
              <a:t> з </a:t>
            </a:r>
            <a:r>
              <a:rPr lang="ru-RU" sz="2800" b="1" dirty="0" err="1">
                <a:solidFill>
                  <a:srgbClr val="194090"/>
                </a:solidFill>
              </a:rPr>
              <a:t>фізичними</a:t>
            </a:r>
            <a:r>
              <a:rPr lang="ru-RU" sz="2800" b="1" dirty="0">
                <a:solidFill>
                  <a:srgbClr val="194090"/>
                </a:solidFill>
              </a:rPr>
              <a:t> особами (</a:t>
            </a:r>
            <a:r>
              <a:rPr lang="ru-RU" sz="2800" b="1" dirty="0" err="1">
                <a:solidFill>
                  <a:srgbClr val="194090"/>
                </a:solidFill>
              </a:rPr>
              <a:t>взаємодія</a:t>
            </a:r>
            <a:r>
              <a:rPr lang="ru-RU" sz="2800" b="1" dirty="0">
                <a:solidFill>
                  <a:srgbClr val="194090"/>
                </a:solidFill>
              </a:rPr>
              <a:t> з ФОП, </a:t>
            </a:r>
            <a:r>
              <a:rPr lang="ru-RU" sz="2800" b="1" dirty="0" err="1">
                <a:solidFill>
                  <a:srgbClr val="194090"/>
                </a:solidFill>
              </a:rPr>
              <a:t>трудові</a:t>
            </a:r>
            <a:r>
              <a:rPr lang="ru-RU" sz="2800" b="1" dirty="0">
                <a:solidFill>
                  <a:srgbClr val="194090"/>
                </a:solidFill>
              </a:rPr>
              <a:t> </a:t>
            </a:r>
            <a:r>
              <a:rPr lang="ru-RU" sz="2800" b="1" dirty="0" err="1">
                <a:solidFill>
                  <a:srgbClr val="194090"/>
                </a:solidFill>
              </a:rPr>
              <a:t>відносини</a:t>
            </a:r>
            <a:r>
              <a:rPr lang="ru-RU" sz="2800" b="1" dirty="0" smtClean="0">
                <a:solidFill>
                  <a:srgbClr val="194090"/>
                </a:solidFill>
              </a:rPr>
              <a:t>).</a:t>
            </a:r>
          </a:p>
        </p:txBody>
      </p:sp>
    </p:spTree>
    <p:extLst>
      <p:ext uri="{BB962C8B-B14F-4D97-AF65-F5344CB8AC3E}">
        <p14:creationId xmlns:p14="http://schemas.microsoft.com/office/powerpoint/2010/main" val="1227636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E2EA224-A3F1-4CCB-BEB5-52E4ADD89E99}"/>
              </a:ext>
            </a:extLst>
          </p:cNvPr>
          <p:cNvSpPr>
            <a:spLocks noGrp="1"/>
          </p:cNvSpPr>
          <p:nvPr>
            <p:ph type="title"/>
          </p:nvPr>
        </p:nvSpPr>
        <p:spPr>
          <a:xfrm>
            <a:off x="820783" y="190954"/>
            <a:ext cx="10515600" cy="1325563"/>
          </a:xfrm>
        </p:spPr>
        <p:txBody>
          <a:bodyPr/>
          <a:lstStyle/>
          <a:p>
            <a:r>
              <a:rPr lang="uk-UA" dirty="0" smtClean="0"/>
              <a:t>Відповіді на поставлені питання</a:t>
            </a:r>
            <a:endParaRPr lang="ru-UA" dirty="0"/>
          </a:p>
        </p:txBody>
      </p:sp>
      <p:sp>
        <p:nvSpPr>
          <p:cNvPr id="3" name="Прямоугольник 2"/>
          <p:cNvSpPr/>
          <p:nvPr/>
        </p:nvSpPr>
        <p:spPr>
          <a:xfrm>
            <a:off x="487680" y="1420734"/>
            <a:ext cx="10476412" cy="3139321"/>
          </a:xfrm>
          <a:prstGeom prst="rect">
            <a:avLst/>
          </a:prstGeom>
        </p:spPr>
        <p:txBody>
          <a:bodyPr wrap="square">
            <a:spAutoFit/>
          </a:bodyPr>
          <a:lstStyle/>
          <a:p>
            <a:r>
              <a:rPr lang="ru-RU" b="1" dirty="0" err="1" smtClean="0"/>
              <a:t>Питання</a:t>
            </a:r>
            <a:r>
              <a:rPr lang="ru-RU" b="1" dirty="0" smtClean="0"/>
              <a:t> 1.</a:t>
            </a:r>
            <a:r>
              <a:rPr lang="ru-RU" dirty="0" smtClean="0"/>
              <a:t>Чи </a:t>
            </a:r>
            <a:r>
              <a:rPr lang="ru-RU" dirty="0" err="1"/>
              <a:t>можна</a:t>
            </a:r>
            <a:r>
              <a:rPr lang="ru-RU" dirty="0"/>
              <a:t> </a:t>
            </a:r>
            <a:r>
              <a:rPr lang="ru-RU" dirty="0" err="1"/>
              <a:t>купляти</a:t>
            </a:r>
            <a:r>
              <a:rPr lang="ru-RU" dirty="0"/>
              <a:t> з </a:t>
            </a:r>
            <a:r>
              <a:rPr lang="ru-RU" dirty="0" err="1"/>
              <a:t>рахунку</a:t>
            </a:r>
            <a:r>
              <a:rPr lang="ru-RU" dirty="0"/>
              <a:t> ГО </a:t>
            </a:r>
            <a:r>
              <a:rPr lang="ru-RU" dirty="0" err="1"/>
              <a:t>амуніцію</a:t>
            </a:r>
            <a:r>
              <a:rPr lang="ru-RU" dirty="0"/>
              <a:t> (</a:t>
            </a:r>
            <a:r>
              <a:rPr lang="ru-RU" dirty="0" err="1"/>
              <a:t>броніки</a:t>
            </a:r>
            <a:r>
              <a:rPr lang="ru-RU" dirty="0"/>
              <a:t>, каски </a:t>
            </a:r>
            <a:r>
              <a:rPr lang="ru-RU" dirty="0" err="1"/>
              <a:t>тощо</a:t>
            </a:r>
            <a:r>
              <a:rPr lang="ru-RU" dirty="0"/>
              <a:t>)? </a:t>
            </a:r>
            <a:r>
              <a:rPr lang="ru-RU" dirty="0" err="1"/>
              <a:t>Що</a:t>
            </a:r>
            <a:r>
              <a:rPr lang="ru-RU" dirty="0"/>
              <a:t> повинно бути в </a:t>
            </a:r>
            <a:r>
              <a:rPr lang="ru-RU" dirty="0" err="1"/>
              <a:t>статуті</a:t>
            </a:r>
            <a:r>
              <a:rPr lang="ru-RU" dirty="0"/>
              <a:t>? </a:t>
            </a:r>
            <a:r>
              <a:rPr lang="ru-RU" dirty="0" err="1"/>
              <a:t>Якщо</a:t>
            </a:r>
            <a:r>
              <a:rPr lang="ru-RU" dirty="0"/>
              <a:t> </a:t>
            </a:r>
            <a:r>
              <a:rPr lang="ru-RU" dirty="0" err="1"/>
              <a:t>цього</a:t>
            </a:r>
            <a:r>
              <a:rPr lang="ru-RU" dirty="0"/>
              <a:t> в </a:t>
            </a:r>
            <a:r>
              <a:rPr lang="ru-RU" dirty="0" err="1"/>
              <a:t>статуті</a:t>
            </a:r>
            <a:r>
              <a:rPr lang="ru-RU" dirty="0"/>
              <a:t> </a:t>
            </a:r>
            <a:r>
              <a:rPr lang="ru-RU" dirty="0" err="1"/>
              <a:t>немає</a:t>
            </a:r>
            <a:r>
              <a:rPr lang="ru-RU" dirty="0"/>
              <a:t>, то як </a:t>
            </a:r>
            <a:r>
              <a:rPr lang="ru-RU" dirty="0" err="1"/>
              <a:t>це</a:t>
            </a:r>
            <a:r>
              <a:rPr lang="ru-RU" dirty="0"/>
              <a:t> </a:t>
            </a:r>
            <a:r>
              <a:rPr lang="ru-RU" dirty="0" err="1"/>
              <a:t>робити</a:t>
            </a:r>
            <a:r>
              <a:rPr lang="ru-RU" dirty="0"/>
              <a:t>? (</a:t>
            </a:r>
            <a:r>
              <a:rPr lang="ru-RU" dirty="0" err="1"/>
              <a:t>рішення</a:t>
            </a:r>
            <a:r>
              <a:rPr lang="ru-RU" dirty="0"/>
              <a:t> </a:t>
            </a:r>
            <a:r>
              <a:rPr lang="ru-RU" dirty="0" err="1"/>
              <a:t>Загальних</a:t>
            </a:r>
            <a:r>
              <a:rPr lang="ru-RU" dirty="0"/>
              <a:t> </a:t>
            </a:r>
            <a:r>
              <a:rPr lang="ru-RU" dirty="0" err="1"/>
              <a:t>зборів</a:t>
            </a:r>
            <a:r>
              <a:rPr lang="ru-RU" dirty="0"/>
              <a:t>, </a:t>
            </a:r>
            <a:r>
              <a:rPr lang="ru-RU" dirty="0" err="1"/>
              <a:t>правління</a:t>
            </a:r>
            <a:r>
              <a:rPr lang="ru-RU" dirty="0"/>
              <a:t> </a:t>
            </a:r>
            <a:r>
              <a:rPr lang="ru-RU" dirty="0" err="1"/>
              <a:t>підходить</a:t>
            </a:r>
            <a:r>
              <a:rPr lang="ru-RU" dirty="0"/>
              <a:t>?) Як </a:t>
            </a:r>
            <a:r>
              <a:rPr lang="ru-RU" dirty="0" err="1"/>
              <a:t>потім</a:t>
            </a:r>
            <a:r>
              <a:rPr lang="ru-RU" dirty="0"/>
              <a:t> </a:t>
            </a:r>
            <a:r>
              <a:rPr lang="ru-RU" dirty="0" err="1"/>
              <a:t>передавати</a:t>
            </a:r>
            <a:r>
              <a:rPr lang="ru-RU" dirty="0"/>
              <a:t> й </a:t>
            </a:r>
            <a:r>
              <a:rPr lang="ru-RU" dirty="0" err="1"/>
              <a:t>чи</a:t>
            </a:r>
            <a:r>
              <a:rPr lang="ru-RU" dirty="0"/>
              <a:t> </a:t>
            </a:r>
            <a:r>
              <a:rPr lang="ru-RU" dirty="0" err="1"/>
              <a:t>можна</a:t>
            </a:r>
            <a:r>
              <a:rPr lang="ru-RU" dirty="0"/>
              <a:t> </a:t>
            </a:r>
            <a:r>
              <a:rPr lang="ru-RU" dirty="0" err="1"/>
              <a:t>взагалі</a:t>
            </a:r>
            <a:r>
              <a:rPr lang="ru-RU" dirty="0"/>
              <a:t> </a:t>
            </a:r>
            <a:r>
              <a:rPr lang="ru-RU" dirty="0" err="1"/>
              <a:t>передавати</a:t>
            </a:r>
            <a:r>
              <a:rPr lang="ru-RU" dirty="0"/>
              <a:t> як </a:t>
            </a:r>
            <a:r>
              <a:rPr lang="ru-RU" dirty="0" err="1"/>
              <a:t>благодійну</a:t>
            </a:r>
            <a:r>
              <a:rPr lang="ru-RU" dirty="0"/>
              <a:t> </a:t>
            </a:r>
            <a:r>
              <a:rPr lang="ru-RU" dirty="0" err="1"/>
              <a:t>допомогу</a:t>
            </a:r>
            <a:r>
              <a:rPr lang="ru-RU" dirty="0"/>
              <a:t> </a:t>
            </a:r>
            <a:r>
              <a:rPr lang="ru-RU" dirty="0" err="1"/>
              <a:t>якщо</a:t>
            </a:r>
            <a:r>
              <a:rPr lang="ru-RU" dirty="0"/>
              <a:t> </a:t>
            </a:r>
            <a:r>
              <a:rPr lang="ru-RU" dirty="0" err="1"/>
              <a:t>таке</a:t>
            </a:r>
            <a:r>
              <a:rPr lang="ru-RU" dirty="0"/>
              <a:t> не прописано в </a:t>
            </a:r>
            <a:r>
              <a:rPr lang="ru-RU" dirty="0" err="1"/>
              <a:t>статуті</a:t>
            </a:r>
            <a:r>
              <a:rPr lang="ru-RU" dirty="0"/>
              <a:t>?</a:t>
            </a:r>
          </a:p>
          <a:p>
            <a:endParaRPr lang="ru-RU" dirty="0"/>
          </a:p>
          <a:p>
            <a:r>
              <a:rPr lang="ru-RU" b="1" dirty="0" err="1" smtClean="0"/>
              <a:t>Питання</a:t>
            </a:r>
            <a:r>
              <a:rPr lang="ru-RU" b="1" dirty="0" smtClean="0"/>
              <a:t> 2.</a:t>
            </a:r>
            <a:r>
              <a:rPr lang="ru-RU" dirty="0" smtClean="0"/>
              <a:t>Чи </a:t>
            </a:r>
            <a:r>
              <a:rPr lang="ru-RU" dirty="0" err="1"/>
              <a:t>можна</a:t>
            </a:r>
            <a:r>
              <a:rPr lang="ru-RU" dirty="0"/>
              <a:t> </a:t>
            </a:r>
            <a:r>
              <a:rPr lang="ru-RU" dirty="0" err="1"/>
              <a:t>приймати</a:t>
            </a:r>
            <a:r>
              <a:rPr lang="ru-RU" dirty="0"/>
              <a:t> </a:t>
            </a:r>
            <a:r>
              <a:rPr lang="ru-RU" dirty="0" err="1"/>
              <a:t>гуманітарну</a:t>
            </a:r>
            <a:r>
              <a:rPr lang="ru-RU" dirty="0"/>
              <a:t> </a:t>
            </a:r>
            <a:r>
              <a:rPr lang="ru-RU" dirty="0" err="1"/>
              <a:t>допомогу</a:t>
            </a:r>
            <a:r>
              <a:rPr lang="ru-RU" dirty="0"/>
              <a:t> </a:t>
            </a:r>
            <a:r>
              <a:rPr lang="ru-RU" dirty="0" err="1"/>
              <a:t>наприклад</a:t>
            </a:r>
            <a:r>
              <a:rPr lang="ru-RU" dirty="0"/>
              <a:t> для </a:t>
            </a:r>
            <a:r>
              <a:rPr lang="ru-RU" dirty="0" err="1"/>
              <a:t>тероборони</a:t>
            </a:r>
            <a:r>
              <a:rPr lang="ru-RU" dirty="0"/>
              <a:t> та для ЗСУ </a:t>
            </a:r>
            <a:r>
              <a:rPr lang="ru-RU" dirty="0" err="1"/>
              <a:t>якщо</a:t>
            </a:r>
            <a:r>
              <a:rPr lang="ru-RU" dirty="0"/>
              <a:t> в </a:t>
            </a:r>
            <a:r>
              <a:rPr lang="ru-RU" dirty="0" err="1"/>
              <a:t>статуті</a:t>
            </a:r>
            <a:r>
              <a:rPr lang="ru-RU" dirty="0"/>
              <a:t> написано </a:t>
            </a:r>
            <a:r>
              <a:rPr lang="ru-RU" dirty="0" err="1"/>
              <a:t>тільки</a:t>
            </a:r>
            <a:r>
              <a:rPr lang="ru-RU" dirty="0"/>
              <a:t> про </a:t>
            </a:r>
            <a:r>
              <a:rPr lang="ru-RU" dirty="0" err="1"/>
              <a:t>допомогу</a:t>
            </a:r>
            <a:r>
              <a:rPr lang="ru-RU" dirty="0"/>
              <a:t> </a:t>
            </a:r>
            <a:r>
              <a:rPr lang="ru-RU" dirty="0" smtClean="0"/>
              <a:t>ветеранкам.</a:t>
            </a:r>
          </a:p>
          <a:p>
            <a:endParaRPr lang="ru-RU" dirty="0"/>
          </a:p>
          <a:p>
            <a:r>
              <a:rPr lang="ru-RU" b="1" dirty="0" err="1" smtClean="0"/>
              <a:t>Питання</a:t>
            </a:r>
            <a:r>
              <a:rPr lang="ru-RU" b="1" dirty="0" smtClean="0"/>
              <a:t> 3</a:t>
            </a:r>
            <a:r>
              <a:rPr lang="ru-RU" b="1" dirty="0"/>
              <a:t>.</a:t>
            </a:r>
            <a:r>
              <a:rPr lang="ru-RU" dirty="0"/>
              <a:t> </a:t>
            </a:r>
            <a:r>
              <a:rPr lang="ru-RU" dirty="0" err="1" smtClean="0"/>
              <a:t>Чи</a:t>
            </a:r>
            <a:r>
              <a:rPr lang="ru-RU" dirty="0" smtClean="0"/>
              <a:t> </a:t>
            </a:r>
            <a:r>
              <a:rPr lang="ru-RU" dirty="0" err="1"/>
              <a:t>можемо</a:t>
            </a:r>
            <a:r>
              <a:rPr lang="ru-RU" dirty="0"/>
              <a:t> </a:t>
            </a:r>
            <a:r>
              <a:rPr lang="ru-RU" dirty="0" err="1"/>
              <a:t>отримувати</a:t>
            </a:r>
            <a:r>
              <a:rPr lang="ru-RU" dirty="0"/>
              <a:t> </a:t>
            </a:r>
            <a:r>
              <a:rPr lang="ru-RU" dirty="0" err="1"/>
              <a:t>благодійні</a:t>
            </a:r>
            <a:r>
              <a:rPr lang="ru-RU" dirty="0"/>
              <a:t> </a:t>
            </a:r>
            <a:r>
              <a:rPr lang="ru-RU" dirty="0" err="1"/>
              <a:t>внески</a:t>
            </a:r>
            <a:r>
              <a:rPr lang="ru-RU" dirty="0"/>
              <a:t> особливо для </a:t>
            </a:r>
            <a:r>
              <a:rPr lang="ru-RU" dirty="0" smtClean="0"/>
              <a:t>ЗСУ </a:t>
            </a:r>
            <a:r>
              <a:rPr lang="ru-RU" dirty="0"/>
              <a:t>, </a:t>
            </a:r>
            <a:r>
              <a:rPr lang="ru-RU" dirty="0" err="1"/>
              <a:t>переміщених</a:t>
            </a:r>
            <a:r>
              <a:rPr lang="ru-RU" dirty="0"/>
              <a:t> </a:t>
            </a:r>
            <a:r>
              <a:rPr lang="ru-RU" dirty="0" err="1"/>
              <a:t>осіб</a:t>
            </a:r>
            <a:r>
              <a:rPr lang="ru-RU" dirty="0"/>
              <a:t> , коли в </a:t>
            </a:r>
            <a:r>
              <a:rPr lang="ru-RU" dirty="0" err="1"/>
              <a:t>Статуті</a:t>
            </a:r>
            <a:r>
              <a:rPr lang="ru-RU" dirty="0"/>
              <a:t> </a:t>
            </a:r>
            <a:r>
              <a:rPr lang="ru-RU" dirty="0" err="1"/>
              <a:t>передбачено</a:t>
            </a:r>
            <a:r>
              <a:rPr lang="ru-RU" dirty="0"/>
              <a:t> </a:t>
            </a:r>
            <a:r>
              <a:rPr lang="ru-RU" dirty="0" err="1"/>
              <a:t>що</a:t>
            </a:r>
            <a:r>
              <a:rPr lang="ru-RU" dirty="0"/>
              <a:t> </a:t>
            </a:r>
            <a:r>
              <a:rPr lang="ru-RU" dirty="0" err="1"/>
              <a:t>можемо</a:t>
            </a:r>
            <a:r>
              <a:rPr lang="ru-RU" dirty="0"/>
              <a:t> </a:t>
            </a:r>
            <a:r>
              <a:rPr lang="ru-RU" dirty="0" err="1"/>
              <a:t>отримувати</a:t>
            </a:r>
            <a:r>
              <a:rPr lang="ru-RU" dirty="0"/>
              <a:t> </a:t>
            </a:r>
            <a:r>
              <a:rPr lang="ru-RU" dirty="0" err="1"/>
              <a:t>благодійні</a:t>
            </a:r>
            <a:r>
              <a:rPr lang="ru-RU" dirty="0"/>
              <a:t> </a:t>
            </a:r>
            <a:r>
              <a:rPr lang="ru-RU" dirty="0" err="1"/>
              <a:t>внески</a:t>
            </a:r>
            <a:r>
              <a:rPr lang="ru-RU" dirty="0"/>
              <a:t>. </a:t>
            </a:r>
            <a:r>
              <a:rPr lang="ru-RU" dirty="0" err="1"/>
              <a:t>Крім</a:t>
            </a:r>
            <a:r>
              <a:rPr lang="ru-RU" dirty="0"/>
              <a:t> того </a:t>
            </a:r>
            <a:r>
              <a:rPr lang="ru-RU" dirty="0" err="1"/>
              <a:t>передбачено</a:t>
            </a:r>
            <a:r>
              <a:rPr lang="ru-RU" dirty="0"/>
              <a:t> , </a:t>
            </a:r>
            <a:r>
              <a:rPr lang="ru-RU" dirty="0" err="1"/>
              <a:t>що</a:t>
            </a:r>
            <a:r>
              <a:rPr lang="ru-RU" dirty="0"/>
              <a:t> </a:t>
            </a:r>
            <a:r>
              <a:rPr lang="ru-RU" dirty="0" err="1"/>
              <a:t>кошти</a:t>
            </a:r>
            <a:r>
              <a:rPr lang="ru-RU" dirty="0"/>
              <a:t> </a:t>
            </a:r>
            <a:r>
              <a:rPr lang="ru-RU" dirty="0" err="1"/>
              <a:t>організації</a:t>
            </a:r>
            <a:r>
              <a:rPr lang="ru-RU" dirty="0"/>
              <a:t> </a:t>
            </a:r>
            <a:r>
              <a:rPr lang="ru-RU" dirty="0" err="1"/>
              <a:t>можуть</a:t>
            </a:r>
            <a:r>
              <a:rPr lang="ru-RU" dirty="0"/>
              <a:t> бути </a:t>
            </a:r>
            <a:r>
              <a:rPr lang="ru-RU" dirty="0" err="1"/>
              <a:t>спрямовані</a:t>
            </a:r>
            <a:r>
              <a:rPr lang="ru-RU" dirty="0"/>
              <a:t> на </a:t>
            </a:r>
            <a:r>
              <a:rPr lang="ru-RU" dirty="0" err="1"/>
              <a:t>власний</a:t>
            </a:r>
            <a:r>
              <a:rPr lang="ru-RU" dirty="0"/>
              <a:t> </a:t>
            </a:r>
            <a:r>
              <a:rPr lang="ru-RU" dirty="0" err="1"/>
              <a:t>розсуд</a:t>
            </a:r>
            <a:r>
              <a:rPr lang="ru-RU" dirty="0"/>
              <a:t> </a:t>
            </a:r>
            <a:r>
              <a:rPr lang="ru-RU" dirty="0" err="1"/>
              <a:t>організації</a:t>
            </a:r>
            <a:r>
              <a:rPr lang="ru-RU" dirty="0"/>
              <a:t>?</a:t>
            </a:r>
          </a:p>
          <a:p>
            <a:endParaRPr lang="ru-RU" dirty="0"/>
          </a:p>
        </p:txBody>
      </p:sp>
    </p:spTree>
    <p:extLst>
      <p:ext uri="{BB962C8B-B14F-4D97-AF65-F5344CB8AC3E}">
        <p14:creationId xmlns:p14="http://schemas.microsoft.com/office/powerpoint/2010/main" val="856665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E2EA224-A3F1-4CCB-BEB5-52E4ADD89E99}"/>
              </a:ext>
            </a:extLst>
          </p:cNvPr>
          <p:cNvSpPr>
            <a:spLocks noGrp="1"/>
          </p:cNvSpPr>
          <p:nvPr>
            <p:ph type="title"/>
          </p:nvPr>
        </p:nvSpPr>
        <p:spPr>
          <a:xfrm>
            <a:off x="820783" y="190954"/>
            <a:ext cx="10515600" cy="1325563"/>
          </a:xfrm>
        </p:spPr>
        <p:txBody>
          <a:bodyPr/>
          <a:lstStyle/>
          <a:p>
            <a:r>
              <a:rPr lang="uk-UA" dirty="0" smtClean="0"/>
              <a:t>Відповіді на поставлені питання</a:t>
            </a:r>
            <a:endParaRPr lang="ru-UA" dirty="0"/>
          </a:p>
        </p:txBody>
      </p:sp>
      <p:sp>
        <p:nvSpPr>
          <p:cNvPr id="3" name="Прямоугольник 2"/>
          <p:cNvSpPr/>
          <p:nvPr/>
        </p:nvSpPr>
        <p:spPr>
          <a:xfrm>
            <a:off x="513806" y="1142060"/>
            <a:ext cx="10476412" cy="5078313"/>
          </a:xfrm>
          <a:prstGeom prst="rect">
            <a:avLst/>
          </a:prstGeom>
        </p:spPr>
        <p:txBody>
          <a:bodyPr wrap="square">
            <a:spAutoFit/>
          </a:bodyPr>
          <a:lstStyle/>
          <a:p>
            <a:r>
              <a:rPr lang="ru-RU" b="1" dirty="0" err="1" smtClean="0"/>
              <a:t>Питання</a:t>
            </a:r>
            <a:r>
              <a:rPr lang="ru-RU" b="1" dirty="0" smtClean="0"/>
              <a:t> 4. </a:t>
            </a:r>
            <a:r>
              <a:rPr lang="ru-RU" dirty="0" err="1" smtClean="0"/>
              <a:t>Потрібно</a:t>
            </a:r>
            <a:r>
              <a:rPr lang="ru-RU" dirty="0" smtClean="0"/>
              <a:t> </a:t>
            </a:r>
            <a:r>
              <a:rPr lang="ru-RU" dirty="0" err="1"/>
              <a:t>заправляти</a:t>
            </a:r>
            <a:r>
              <a:rPr lang="ru-RU" dirty="0"/>
              <a:t> </a:t>
            </a:r>
            <a:r>
              <a:rPr lang="ru-RU" dirty="0" err="1"/>
              <a:t>машини</a:t>
            </a:r>
            <a:r>
              <a:rPr lang="ru-RU" dirty="0"/>
              <a:t> </a:t>
            </a:r>
            <a:r>
              <a:rPr lang="ru-RU" dirty="0" err="1"/>
              <a:t>волонтерів</a:t>
            </a:r>
            <a:r>
              <a:rPr lang="ru-RU" dirty="0"/>
              <a:t>, </a:t>
            </a:r>
            <a:r>
              <a:rPr lang="ru-RU" dirty="0" err="1"/>
              <a:t>фури</a:t>
            </a:r>
            <a:r>
              <a:rPr lang="ru-RU" dirty="0"/>
              <a:t> </a:t>
            </a:r>
            <a:r>
              <a:rPr lang="ru-RU" dirty="0" err="1"/>
              <a:t>що</a:t>
            </a:r>
            <a:r>
              <a:rPr lang="ru-RU" dirty="0"/>
              <a:t> </a:t>
            </a:r>
            <a:r>
              <a:rPr lang="ru-RU" dirty="0" err="1"/>
              <a:t>возять</a:t>
            </a:r>
            <a:r>
              <a:rPr lang="ru-RU" dirty="0"/>
              <a:t> </a:t>
            </a:r>
            <a:r>
              <a:rPr lang="ru-RU" dirty="0" err="1"/>
              <a:t>гум.вантажі</a:t>
            </a:r>
            <a:r>
              <a:rPr lang="ru-RU" dirty="0"/>
              <a:t> для\</a:t>
            </a:r>
            <a:r>
              <a:rPr lang="ru-RU" dirty="0" err="1"/>
              <a:t>від</a:t>
            </a:r>
            <a:r>
              <a:rPr lang="ru-RU" dirty="0"/>
              <a:t> ГО. </a:t>
            </a:r>
            <a:r>
              <a:rPr lang="ru-RU" dirty="0" err="1"/>
              <a:t>Чи</a:t>
            </a:r>
            <a:r>
              <a:rPr lang="ru-RU" dirty="0"/>
              <a:t> </a:t>
            </a:r>
            <a:r>
              <a:rPr lang="ru-RU" dirty="0" err="1"/>
              <a:t>може</a:t>
            </a:r>
            <a:r>
              <a:rPr lang="ru-RU" dirty="0"/>
              <a:t> ГО </a:t>
            </a:r>
            <a:r>
              <a:rPr lang="ru-RU" dirty="0" err="1"/>
              <a:t>прийняти</a:t>
            </a:r>
            <a:r>
              <a:rPr lang="ru-RU" dirty="0"/>
              <a:t> як </a:t>
            </a:r>
            <a:r>
              <a:rPr lang="ru-RU" dirty="0" err="1"/>
              <a:t>благодійну</a:t>
            </a:r>
            <a:r>
              <a:rPr lang="ru-RU" dirty="0"/>
              <a:t>\</a:t>
            </a:r>
            <a:r>
              <a:rPr lang="ru-RU" dirty="0" err="1"/>
              <a:t>гуманітарну</a:t>
            </a:r>
            <a:r>
              <a:rPr lang="ru-RU" dirty="0"/>
              <a:t> </a:t>
            </a:r>
            <a:r>
              <a:rPr lang="ru-RU" dirty="0" err="1"/>
              <a:t>допомогу</a:t>
            </a:r>
            <a:r>
              <a:rPr lang="ru-RU" dirty="0"/>
              <a:t> </a:t>
            </a:r>
            <a:r>
              <a:rPr lang="ru-RU" dirty="0" err="1"/>
              <a:t>пальне</a:t>
            </a:r>
            <a:r>
              <a:rPr lang="ru-RU" dirty="0"/>
              <a:t>? А </a:t>
            </a:r>
            <a:r>
              <a:rPr lang="ru-RU" dirty="0" err="1"/>
              <a:t>якщо</a:t>
            </a:r>
            <a:r>
              <a:rPr lang="ru-RU" dirty="0"/>
              <a:t> </a:t>
            </a:r>
            <a:r>
              <a:rPr lang="ru-RU" dirty="0" err="1"/>
              <a:t>немає</a:t>
            </a:r>
            <a:r>
              <a:rPr lang="ru-RU" dirty="0"/>
              <a:t> транспорта на </a:t>
            </a:r>
            <a:r>
              <a:rPr lang="ru-RU" dirty="0" err="1"/>
              <a:t>балансі</a:t>
            </a:r>
            <a:r>
              <a:rPr lang="ru-RU" dirty="0"/>
              <a:t>? </a:t>
            </a:r>
            <a:r>
              <a:rPr lang="ru-RU" dirty="0" err="1"/>
              <a:t>Кажуть</a:t>
            </a:r>
            <a:r>
              <a:rPr lang="ru-RU" dirty="0"/>
              <a:t> є </a:t>
            </a:r>
            <a:r>
              <a:rPr lang="ru-RU" dirty="0" err="1"/>
              <a:t>варіант</a:t>
            </a:r>
            <a:r>
              <a:rPr lang="ru-RU" dirty="0"/>
              <a:t> </a:t>
            </a:r>
            <a:r>
              <a:rPr lang="ru-RU" dirty="0" err="1"/>
              <a:t>брати</a:t>
            </a:r>
            <a:r>
              <a:rPr lang="ru-RU" dirty="0"/>
              <a:t> в </a:t>
            </a:r>
            <a:r>
              <a:rPr lang="ru-RU" dirty="0" err="1"/>
              <a:t>безкоштовне</a:t>
            </a:r>
            <a:r>
              <a:rPr lang="ru-RU" dirty="0"/>
              <a:t> </a:t>
            </a:r>
            <a:r>
              <a:rPr lang="ru-RU" dirty="0" err="1"/>
              <a:t>користування</a:t>
            </a:r>
            <a:r>
              <a:rPr lang="ru-RU" dirty="0"/>
              <a:t> але там </a:t>
            </a:r>
            <a:r>
              <a:rPr lang="ru-RU" dirty="0" err="1"/>
              <a:t>якісь</a:t>
            </a:r>
            <a:r>
              <a:rPr lang="ru-RU" dirty="0"/>
              <a:t> </a:t>
            </a:r>
            <a:r>
              <a:rPr lang="ru-RU" dirty="0" err="1"/>
              <a:t>податки</a:t>
            </a:r>
            <a:r>
              <a:rPr lang="ru-RU" dirty="0"/>
              <a:t> </a:t>
            </a:r>
            <a:r>
              <a:rPr lang="ru-RU" dirty="0" err="1"/>
              <a:t>чи</a:t>
            </a:r>
            <a:r>
              <a:rPr lang="ru-RU" dirty="0"/>
              <a:t> акциз (</a:t>
            </a:r>
            <a:r>
              <a:rPr lang="ru-RU" dirty="0" err="1"/>
              <a:t>чи</a:t>
            </a:r>
            <a:r>
              <a:rPr lang="ru-RU" dirty="0"/>
              <a:t> то </a:t>
            </a:r>
            <a:r>
              <a:rPr lang="ru-RU" dirty="0" err="1"/>
              <a:t>фантазії</a:t>
            </a:r>
            <a:r>
              <a:rPr lang="ru-RU" dirty="0" smtClean="0"/>
              <a:t>?)</a:t>
            </a:r>
          </a:p>
          <a:p>
            <a:endParaRPr lang="ru-RU" dirty="0"/>
          </a:p>
          <a:p>
            <a:r>
              <a:rPr lang="ru-RU" dirty="0" err="1" smtClean="0"/>
              <a:t>Зміни</a:t>
            </a:r>
            <a:r>
              <a:rPr lang="ru-RU" dirty="0" smtClean="0"/>
              <a:t> до ПКУ</a:t>
            </a:r>
          </a:p>
          <a:p>
            <a:pPr algn="ctr"/>
            <a:r>
              <a:rPr lang="uk-UA" b="1" dirty="0">
                <a:solidFill>
                  <a:srgbClr val="C00000"/>
                </a:solidFill>
              </a:rPr>
              <a:t>операції з добровільної передачі або відчуження коштів, товарів, у тому числі підакцизних, надання послуг на користь Збройних Сил України та підрозділів територіальної оборони без попереднього або наступного відшкодування їх вартості не вважаються операціями з реалізації для цілей оподаткування</a:t>
            </a:r>
            <a:r>
              <a:rPr lang="uk-UA" b="1" dirty="0" smtClean="0">
                <a:solidFill>
                  <a:srgbClr val="C00000"/>
                </a:solidFill>
              </a:rPr>
              <a:t>.</a:t>
            </a:r>
          </a:p>
          <a:p>
            <a:pPr algn="ctr"/>
            <a:endParaRPr lang="uk-UA" b="1" dirty="0">
              <a:solidFill>
                <a:srgbClr val="C00000"/>
              </a:solidFill>
            </a:endParaRPr>
          </a:p>
          <a:p>
            <a:pPr algn="ctr"/>
            <a:r>
              <a:rPr lang="ru-RU" b="1" dirty="0" smtClean="0"/>
              <a:t>Постанова </a:t>
            </a:r>
            <a:r>
              <a:rPr lang="ru-RU" b="1" dirty="0" err="1" smtClean="0"/>
              <a:t>від</a:t>
            </a:r>
            <a:r>
              <a:rPr lang="ru-RU" b="1" dirty="0" smtClean="0"/>
              <a:t> </a:t>
            </a:r>
            <a:r>
              <a:rPr lang="ru-RU" b="1" dirty="0"/>
              <a:t>09 </a:t>
            </a:r>
            <a:r>
              <a:rPr lang="ru-RU" b="1" dirty="0" err="1"/>
              <a:t>березня</a:t>
            </a:r>
            <a:r>
              <a:rPr lang="ru-RU" b="1" dirty="0"/>
              <a:t> 2022 р. № 238</a:t>
            </a:r>
          </a:p>
          <a:p>
            <a:pPr algn="ctr"/>
            <a:r>
              <a:rPr lang="ru-RU" b="1" dirty="0" smtClean="0"/>
              <a:t>«</a:t>
            </a:r>
            <a:r>
              <a:rPr lang="ru-RU" b="1" dirty="0" err="1" smtClean="0"/>
              <a:t>Деякі</a:t>
            </a:r>
            <a:r>
              <a:rPr lang="ru-RU" b="1" dirty="0" smtClean="0"/>
              <a:t> </a:t>
            </a:r>
            <a:r>
              <a:rPr lang="ru-RU" b="1" dirty="0" err="1"/>
              <a:t>питання</a:t>
            </a:r>
            <a:r>
              <a:rPr lang="ru-RU" b="1" dirty="0"/>
              <a:t> </a:t>
            </a:r>
            <a:r>
              <a:rPr lang="ru-RU" b="1" dirty="0" err="1"/>
              <a:t>визнання</a:t>
            </a:r>
            <a:r>
              <a:rPr lang="ru-RU" b="1" dirty="0"/>
              <a:t> </a:t>
            </a:r>
            <a:r>
              <a:rPr lang="ru-RU" b="1" dirty="0" err="1"/>
              <a:t>товарів</a:t>
            </a:r>
            <a:r>
              <a:rPr lang="ru-RU" b="1" dirty="0"/>
              <a:t> </a:t>
            </a:r>
            <a:r>
              <a:rPr lang="ru-RU" b="1" dirty="0" err="1"/>
              <a:t>гуманітарною</a:t>
            </a:r>
            <a:r>
              <a:rPr lang="ru-RU" b="1" dirty="0"/>
              <a:t> </a:t>
            </a:r>
            <a:r>
              <a:rPr lang="ru-RU" b="1" dirty="0" err="1"/>
              <a:t>допомогою</a:t>
            </a:r>
            <a:r>
              <a:rPr lang="ru-RU" b="1" dirty="0"/>
              <a:t> та </a:t>
            </a:r>
            <a:r>
              <a:rPr lang="ru-RU" b="1" dirty="0" err="1"/>
              <a:t>їх</a:t>
            </a:r>
            <a:r>
              <a:rPr lang="ru-RU" b="1" dirty="0"/>
              <a:t> </a:t>
            </a:r>
            <a:r>
              <a:rPr lang="ru-RU" b="1" dirty="0" err="1"/>
              <a:t>використання</a:t>
            </a:r>
            <a:r>
              <a:rPr lang="ru-RU" b="1" dirty="0"/>
              <a:t> в </a:t>
            </a:r>
            <a:r>
              <a:rPr lang="ru-RU" b="1" dirty="0" err="1"/>
              <a:t>умовах</a:t>
            </a:r>
            <a:r>
              <a:rPr lang="ru-RU" b="1" dirty="0"/>
              <a:t> </a:t>
            </a:r>
            <a:r>
              <a:rPr lang="ru-RU" b="1" dirty="0" err="1"/>
              <a:t>воєнного</a:t>
            </a:r>
            <a:r>
              <a:rPr lang="ru-RU" b="1" dirty="0"/>
              <a:t> </a:t>
            </a:r>
            <a:r>
              <a:rPr lang="ru-RU" b="1" dirty="0" smtClean="0"/>
              <a:t>стану»</a:t>
            </a:r>
          </a:p>
          <a:p>
            <a:pPr marL="342900" indent="-342900" algn="ctr">
              <a:buAutoNum type="arabicPeriod"/>
            </a:pPr>
            <a:r>
              <a:rPr lang="uk-UA" dirty="0" smtClean="0"/>
              <a:t>Установити</a:t>
            </a:r>
            <a:r>
              <a:rPr lang="uk-UA" dirty="0"/>
              <a:t>, що на період дії воєнного стану зазначені у товарній групі 27 згідно з УКТЗЕД товари, що необхідні для здійснення заходів із забезпечення національної безпеки і оборони у зв’язку з військовою агресією Російської Федерації проти України та цивільного захисту населення, визнаються гуманітарною допомогою (далі — гуманітарна допомога</a:t>
            </a:r>
            <a:r>
              <a:rPr lang="uk-UA" dirty="0" smtClean="0"/>
              <a:t>).</a:t>
            </a:r>
            <a:endParaRPr lang="uk-UA" b="1" dirty="0">
              <a:solidFill>
                <a:srgbClr val="C00000"/>
              </a:solidFill>
            </a:endParaRPr>
          </a:p>
          <a:p>
            <a:pPr algn="ctr"/>
            <a:endParaRPr lang="uk-UA" b="1" dirty="0" smtClean="0">
              <a:solidFill>
                <a:srgbClr val="C00000"/>
              </a:solidFill>
            </a:endParaRPr>
          </a:p>
        </p:txBody>
      </p:sp>
    </p:spTree>
    <p:extLst>
      <p:ext uri="{BB962C8B-B14F-4D97-AF65-F5344CB8AC3E}">
        <p14:creationId xmlns:p14="http://schemas.microsoft.com/office/powerpoint/2010/main" val="2925577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E2EA224-A3F1-4CCB-BEB5-52E4ADD89E99}"/>
              </a:ext>
            </a:extLst>
          </p:cNvPr>
          <p:cNvSpPr>
            <a:spLocks noGrp="1"/>
          </p:cNvSpPr>
          <p:nvPr>
            <p:ph type="title"/>
          </p:nvPr>
        </p:nvSpPr>
        <p:spPr>
          <a:xfrm>
            <a:off x="803366" y="0"/>
            <a:ext cx="10515600" cy="1325563"/>
          </a:xfrm>
        </p:spPr>
        <p:txBody>
          <a:bodyPr/>
          <a:lstStyle/>
          <a:p>
            <a:r>
              <a:rPr lang="uk-UA" dirty="0" smtClean="0"/>
              <a:t>Відповіді на поставлені питання</a:t>
            </a:r>
            <a:endParaRPr lang="ru-UA" dirty="0"/>
          </a:p>
        </p:txBody>
      </p:sp>
      <p:sp>
        <p:nvSpPr>
          <p:cNvPr id="3" name="Прямоугольник 2"/>
          <p:cNvSpPr/>
          <p:nvPr/>
        </p:nvSpPr>
        <p:spPr>
          <a:xfrm>
            <a:off x="513806" y="1142060"/>
            <a:ext cx="10476412" cy="5078313"/>
          </a:xfrm>
          <a:prstGeom prst="rect">
            <a:avLst/>
          </a:prstGeom>
        </p:spPr>
        <p:txBody>
          <a:bodyPr wrap="square">
            <a:spAutoFit/>
          </a:bodyPr>
          <a:lstStyle/>
          <a:p>
            <a:pPr algn="just"/>
            <a:r>
              <a:rPr lang="uk-UA" dirty="0" smtClean="0"/>
              <a:t>2</a:t>
            </a:r>
            <a:r>
              <a:rPr lang="uk-UA" dirty="0"/>
              <a:t>. Отримувачем гуманітарної допомоги є Міністерство економіки, Державне агентство резерву, державні підприємства, установи, організації.</a:t>
            </a:r>
          </a:p>
          <a:p>
            <a:pPr algn="just"/>
            <a:endParaRPr lang="uk-UA" dirty="0"/>
          </a:p>
          <a:p>
            <a:pPr algn="just"/>
            <a:r>
              <a:rPr lang="uk-UA" dirty="0"/>
              <a:t>3. Міністерству економіки, Державному агентству резерву, державним підприємствам, установам, організаціям забезпечити надання гуманітарної допомоги безпосередньо національним мережам автозаправних комплексів (далі – мережі) з метою здійснення ними заходів із забезпечення національної безпеки і оборони у зв’язку з військовою агресією Російської Федерації проти України, забезпечення життєдіяльності та цивільного захисту населення на безоплатній основі.</a:t>
            </a:r>
          </a:p>
          <a:p>
            <a:pPr algn="just"/>
            <a:endParaRPr lang="uk-UA" dirty="0"/>
          </a:p>
          <a:p>
            <a:pPr algn="just"/>
            <a:r>
              <a:rPr lang="uk-UA" dirty="0"/>
              <a:t>4. Гуманітарна допомога безоплатно надається Збройним Силам, військовим формуванням, перевізникам гуманітарної допомоги та іншим організаціям, перелік яких затверджено Міністерством економіки, в межах визначених ними потреб. Потреби в отриманні гуманітарної допомоги подаються до Міністерства економіки листами-запитами, а військовими адміністраціями —телефонограмами.</a:t>
            </a:r>
          </a:p>
          <a:p>
            <a:pPr algn="just"/>
            <a:endParaRPr lang="uk-UA" dirty="0"/>
          </a:p>
          <a:p>
            <a:pPr algn="just"/>
            <a:r>
              <a:rPr lang="uk-UA" dirty="0"/>
              <a:t>5. Гуманітарна допомога надається шляхом заправлення транспортних засобів Збройних Сил, військових формувань, перевізників гуманітарної допомоги та інших організацій, перелік яких затверджено Міністерством економіки, на автозаправних станціях мереж, які листом повідомили Міністерству економіки про можливість забезпечення видачі гуманітарної допомоги та обліку таких операцій</a:t>
            </a:r>
            <a:r>
              <a:rPr lang="uk-UA" dirty="0" smtClean="0"/>
              <a:t>.</a:t>
            </a:r>
            <a:endParaRPr lang="uk-UA" b="1" dirty="0" smtClean="0">
              <a:solidFill>
                <a:srgbClr val="C00000"/>
              </a:solidFill>
            </a:endParaRPr>
          </a:p>
        </p:txBody>
      </p:sp>
    </p:spTree>
    <p:extLst>
      <p:ext uri="{BB962C8B-B14F-4D97-AF65-F5344CB8AC3E}">
        <p14:creationId xmlns:p14="http://schemas.microsoft.com/office/powerpoint/2010/main" val="2106250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E2EA224-A3F1-4CCB-BEB5-52E4ADD89E99}"/>
              </a:ext>
            </a:extLst>
          </p:cNvPr>
          <p:cNvSpPr>
            <a:spLocks noGrp="1"/>
          </p:cNvSpPr>
          <p:nvPr>
            <p:ph type="title"/>
          </p:nvPr>
        </p:nvSpPr>
        <p:spPr>
          <a:xfrm>
            <a:off x="803366" y="0"/>
            <a:ext cx="10515600" cy="1325563"/>
          </a:xfrm>
        </p:spPr>
        <p:txBody>
          <a:bodyPr/>
          <a:lstStyle/>
          <a:p>
            <a:r>
              <a:rPr lang="uk-UA" dirty="0" smtClean="0"/>
              <a:t>Відповіді на поставлені питання</a:t>
            </a:r>
            <a:endParaRPr lang="ru-UA" dirty="0"/>
          </a:p>
        </p:txBody>
      </p:sp>
      <p:sp>
        <p:nvSpPr>
          <p:cNvPr id="2" name="Прямоугольник 1"/>
          <p:cNvSpPr/>
          <p:nvPr/>
        </p:nvSpPr>
        <p:spPr>
          <a:xfrm>
            <a:off x="803366" y="1178396"/>
            <a:ext cx="10761617" cy="5078313"/>
          </a:xfrm>
          <a:prstGeom prst="rect">
            <a:avLst/>
          </a:prstGeom>
        </p:spPr>
        <p:txBody>
          <a:bodyPr wrap="square">
            <a:spAutoFit/>
          </a:bodyPr>
          <a:lstStyle/>
          <a:p>
            <a:r>
              <a:rPr lang="uk-UA" b="1" dirty="0" smtClean="0"/>
              <a:t>Питання 5. </a:t>
            </a:r>
            <a:r>
              <a:rPr lang="uk-UA" dirty="0" smtClean="0"/>
              <a:t>З </a:t>
            </a:r>
            <a:r>
              <a:rPr lang="uk-UA" dirty="0"/>
              <a:t>8 березня 2022 року Національний банк: розширив можливість  для резидентів та нерезидентів здійснювати перекази на рахунки благодійних фондів не тільки в гривнях, а й в іноземній валюті. Це стосується благодійних фондів, цілями та сферами благодійної діяльності яких є сприяння обороноздатності та мобілізаційній готовності країни, підтримка Збройних Сил України, територіальна оборона України, соціальний захист, охорона здоров’я та інші нагальні питання захисту населення в умовах воєнного стану. - ПИТАННЯ: в нас немає в статуті таких цілей, що робити</a:t>
            </a:r>
            <a:endParaRPr lang="uk-UA" dirty="0" smtClean="0"/>
          </a:p>
          <a:p>
            <a:endParaRPr lang="uk-UA" dirty="0"/>
          </a:p>
          <a:p>
            <a:pPr algn="ctr"/>
            <a:endParaRPr lang="ru-RU" b="1" dirty="0" smtClean="0"/>
          </a:p>
          <a:p>
            <a:pPr algn="ctr"/>
            <a:r>
              <a:rPr lang="ru-RU" b="1" dirty="0" smtClean="0"/>
              <a:t>Постанова </a:t>
            </a:r>
            <a:r>
              <a:rPr lang="ru-RU" b="1" dirty="0" err="1" smtClean="0"/>
              <a:t>Правління</a:t>
            </a:r>
            <a:r>
              <a:rPr lang="ru-RU" b="1" dirty="0" smtClean="0"/>
              <a:t> </a:t>
            </a:r>
            <a:r>
              <a:rPr lang="ru-RU" b="1" dirty="0" err="1"/>
              <a:t>Національного</a:t>
            </a:r>
            <a:r>
              <a:rPr lang="ru-RU" b="1" dirty="0"/>
              <a:t> банку </a:t>
            </a:r>
            <a:r>
              <a:rPr lang="ru-RU" b="1" dirty="0" err="1"/>
              <a:t>України</a:t>
            </a:r>
            <a:endParaRPr lang="ru-RU" b="1" dirty="0"/>
          </a:p>
          <a:p>
            <a:pPr algn="ctr"/>
            <a:r>
              <a:rPr lang="ru-RU" b="1" dirty="0"/>
              <a:t>24 лютого 2022 року м. </a:t>
            </a:r>
            <a:r>
              <a:rPr lang="ru-RU" b="1" dirty="0" err="1"/>
              <a:t>Київ</a:t>
            </a:r>
            <a:r>
              <a:rPr lang="ru-RU" b="1" dirty="0"/>
              <a:t> № 18</a:t>
            </a:r>
            <a:endParaRPr lang="uk-UA" b="1" dirty="0" smtClean="0"/>
          </a:p>
          <a:p>
            <a:r>
              <a:rPr lang="uk-UA" dirty="0" smtClean="0"/>
              <a:t>П.20.1. </a:t>
            </a:r>
            <a:r>
              <a:rPr lang="uk-UA" b="1" dirty="0">
                <a:solidFill>
                  <a:srgbClr val="C00000"/>
                </a:solidFill>
              </a:rPr>
              <a:t>Резиденти та нерезиденти </a:t>
            </a:r>
            <a:r>
              <a:rPr lang="uk-UA" dirty="0"/>
              <a:t>мають право здійснювати операції </a:t>
            </a:r>
            <a:r>
              <a:rPr lang="uk-UA" b="1" dirty="0" smtClean="0">
                <a:solidFill>
                  <a:srgbClr val="C00000"/>
                </a:solidFill>
              </a:rPr>
              <a:t>з перерахування </a:t>
            </a:r>
            <a:r>
              <a:rPr lang="uk-UA" b="1" dirty="0">
                <a:solidFill>
                  <a:srgbClr val="C00000"/>
                </a:solidFill>
              </a:rPr>
              <a:t>коштів в іноземній валюті на території України та із-за </a:t>
            </a:r>
            <a:r>
              <a:rPr lang="uk-UA" b="1" dirty="0" smtClean="0">
                <a:solidFill>
                  <a:srgbClr val="C00000"/>
                </a:solidFill>
              </a:rPr>
              <a:t>кордону </a:t>
            </a:r>
            <a:r>
              <a:rPr lang="uk-UA" dirty="0" smtClean="0"/>
              <a:t>на </a:t>
            </a:r>
            <a:r>
              <a:rPr lang="uk-UA" dirty="0"/>
              <a:t>спеціальний рахунок Національного банку України для збору коштів </a:t>
            </a:r>
            <a:r>
              <a:rPr lang="uk-UA" dirty="0" smtClean="0"/>
              <a:t>на підтримку </a:t>
            </a:r>
            <a:r>
              <a:rPr lang="uk-UA" dirty="0"/>
              <a:t>Збройних Сил України та/або на рахунки Кабінету Міністрів України</a:t>
            </a:r>
            <a:r>
              <a:rPr lang="uk-UA" dirty="0" smtClean="0"/>
              <a:t>, міністерств </a:t>
            </a:r>
            <a:r>
              <a:rPr lang="uk-UA" dirty="0"/>
              <a:t>та інших державних органів України</a:t>
            </a:r>
            <a:r>
              <a:rPr lang="uk-UA" b="1" dirty="0">
                <a:solidFill>
                  <a:srgbClr val="C00000"/>
                </a:solidFill>
              </a:rPr>
              <a:t>, а також благодійних фондів</a:t>
            </a:r>
            <a:r>
              <a:rPr lang="uk-UA" b="1" dirty="0" smtClean="0">
                <a:solidFill>
                  <a:srgbClr val="C00000"/>
                </a:solidFill>
              </a:rPr>
              <a:t>, цілями </a:t>
            </a:r>
            <a:r>
              <a:rPr lang="uk-UA" b="1" dirty="0">
                <a:solidFill>
                  <a:srgbClr val="C00000"/>
                </a:solidFill>
              </a:rPr>
              <a:t>та сферами благодійної діяльності яких є сприяння обороноздатності </a:t>
            </a:r>
            <a:r>
              <a:rPr lang="uk-UA" b="1" dirty="0" smtClean="0">
                <a:solidFill>
                  <a:srgbClr val="C00000"/>
                </a:solidFill>
              </a:rPr>
              <a:t>та мобілізаційній </a:t>
            </a:r>
            <a:r>
              <a:rPr lang="uk-UA" b="1" dirty="0">
                <a:solidFill>
                  <a:srgbClr val="C00000"/>
                </a:solidFill>
              </a:rPr>
              <a:t>готовності країни, підтримка Збройних Сил України </a:t>
            </a:r>
            <a:r>
              <a:rPr lang="uk-UA" b="1" dirty="0" smtClean="0">
                <a:solidFill>
                  <a:srgbClr val="C00000"/>
                </a:solidFill>
              </a:rPr>
              <a:t>та територіальної </a:t>
            </a:r>
            <a:r>
              <a:rPr lang="uk-UA" b="1" dirty="0">
                <a:solidFill>
                  <a:srgbClr val="C00000"/>
                </a:solidFill>
              </a:rPr>
              <a:t>оборони України, соціальний захист, охорона здоров’я та </a:t>
            </a:r>
            <a:r>
              <a:rPr lang="uk-UA" b="1" dirty="0" smtClean="0">
                <a:solidFill>
                  <a:srgbClr val="C00000"/>
                </a:solidFill>
              </a:rPr>
              <a:t>інші нагальні </a:t>
            </a:r>
            <a:r>
              <a:rPr lang="uk-UA" b="1" dirty="0">
                <a:solidFill>
                  <a:srgbClr val="C00000"/>
                </a:solidFill>
              </a:rPr>
              <a:t>питання захисту населення в умовах воєнного стану.</a:t>
            </a:r>
          </a:p>
          <a:p>
            <a:endParaRPr lang="uk-UA" dirty="0" smtClean="0"/>
          </a:p>
        </p:txBody>
      </p:sp>
    </p:spTree>
    <p:extLst>
      <p:ext uri="{BB962C8B-B14F-4D97-AF65-F5344CB8AC3E}">
        <p14:creationId xmlns:p14="http://schemas.microsoft.com/office/powerpoint/2010/main" val="1323996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E2EA224-A3F1-4CCB-BEB5-52E4ADD89E99}"/>
              </a:ext>
            </a:extLst>
          </p:cNvPr>
          <p:cNvSpPr>
            <a:spLocks noGrp="1"/>
          </p:cNvSpPr>
          <p:nvPr>
            <p:ph type="title"/>
          </p:nvPr>
        </p:nvSpPr>
        <p:spPr>
          <a:xfrm>
            <a:off x="803366" y="0"/>
            <a:ext cx="10515600" cy="1325563"/>
          </a:xfrm>
        </p:spPr>
        <p:txBody>
          <a:bodyPr/>
          <a:lstStyle/>
          <a:p>
            <a:r>
              <a:rPr lang="uk-UA" dirty="0" smtClean="0"/>
              <a:t>Відповіді на поставлені питання</a:t>
            </a:r>
            <a:endParaRPr lang="ru-UA" dirty="0"/>
          </a:p>
        </p:txBody>
      </p:sp>
      <p:sp>
        <p:nvSpPr>
          <p:cNvPr id="2" name="Прямоугольник 1"/>
          <p:cNvSpPr/>
          <p:nvPr/>
        </p:nvSpPr>
        <p:spPr>
          <a:xfrm>
            <a:off x="803366" y="1178396"/>
            <a:ext cx="10761617" cy="3139321"/>
          </a:xfrm>
          <a:prstGeom prst="rect">
            <a:avLst/>
          </a:prstGeom>
        </p:spPr>
        <p:txBody>
          <a:bodyPr wrap="square">
            <a:spAutoFit/>
          </a:bodyPr>
          <a:lstStyle/>
          <a:p>
            <a:r>
              <a:rPr lang="uk-UA" b="1" dirty="0" smtClean="0"/>
              <a:t>Питання 6. </a:t>
            </a:r>
          </a:p>
          <a:p>
            <a:r>
              <a:rPr lang="ru-RU" b="1" dirty="0" err="1"/>
              <a:t>Чи</a:t>
            </a:r>
            <a:r>
              <a:rPr lang="ru-RU" b="1" dirty="0"/>
              <a:t> </a:t>
            </a:r>
            <a:r>
              <a:rPr lang="ru-RU" b="1" dirty="0" err="1"/>
              <a:t>може</a:t>
            </a:r>
            <a:r>
              <a:rPr lang="ru-RU" b="1" dirty="0"/>
              <a:t> </a:t>
            </a:r>
            <a:r>
              <a:rPr lang="ru-RU" b="1" dirty="0" err="1"/>
              <a:t>громадська</a:t>
            </a:r>
            <a:r>
              <a:rPr lang="ru-RU" b="1" dirty="0"/>
              <a:t> </a:t>
            </a:r>
            <a:r>
              <a:rPr lang="ru-RU" b="1" dirty="0" err="1"/>
              <a:t>організація</a:t>
            </a:r>
            <a:r>
              <a:rPr lang="ru-RU" b="1" dirty="0"/>
              <a:t> </a:t>
            </a:r>
            <a:r>
              <a:rPr lang="ru-RU" b="1" dirty="0" err="1"/>
              <a:t>отримувати</a:t>
            </a:r>
            <a:r>
              <a:rPr lang="ru-RU" b="1" dirty="0"/>
              <a:t> </a:t>
            </a:r>
            <a:r>
              <a:rPr lang="ru-RU" b="1" dirty="0" err="1"/>
              <a:t>гуманітарну</a:t>
            </a:r>
            <a:r>
              <a:rPr lang="ru-RU" b="1" dirty="0"/>
              <a:t> </a:t>
            </a:r>
            <a:r>
              <a:rPr lang="ru-RU" b="1" dirty="0" err="1"/>
              <a:t>допомогу</a:t>
            </a:r>
            <a:r>
              <a:rPr lang="ru-RU" b="1" dirty="0"/>
              <a:t>, </a:t>
            </a:r>
            <a:r>
              <a:rPr lang="ru-RU" b="1" dirty="0" err="1"/>
              <a:t>щоб</a:t>
            </a:r>
            <a:r>
              <a:rPr lang="ru-RU" b="1" dirty="0"/>
              <a:t> </a:t>
            </a:r>
            <a:r>
              <a:rPr lang="ru-RU" b="1" dirty="0" err="1"/>
              <a:t>роздавати</a:t>
            </a:r>
            <a:r>
              <a:rPr lang="ru-RU" b="1" dirty="0"/>
              <a:t> людям? І як в такому </a:t>
            </a:r>
            <a:r>
              <a:rPr lang="ru-RU" b="1" dirty="0" err="1"/>
              <a:t>разі</a:t>
            </a:r>
            <a:r>
              <a:rPr lang="ru-RU" b="1" dirty="0"/>
              <a:t> правильно </a:t>
            </a:r>
            <a:r>
              <a:rPr lang="ru-RU" b="1" dirty="0" err="1"/>
              <a:t>оформити</a:t>
            </a:r>
            <a:r>
              <a:rPr lang="ru-RU" b="1" dirty="0"/>
              <a:t> акт </a:t>
            </a:r>
            <a:r>
              <a:rPr lang="ru-RU" b="1" dirty="0" err="1"/>
              <a:t>передачі</a:t>
            </a:r>
            <a:r>
              <a:rPr lang="ru-RU" b="1" dirty="0"/>
              <a:t>?</a:t>
            </a:r>
          </a:p>
          <a:p>
            <a:r>
              <a:rPr lang="ru-RU" b="1" dirty="0" err="1"/>
              <a:t>Чи</a:t>
            </a:r>
            <a:r>
              <a:rPr lang="ru-RU" b="1" dirty="0"/>
              <a:t> </a:t>
            </a:r>
            <a:r>
              <a:rPr lang="ru-RU" b="1" dirty="0" err="1"/>
              <a:t>має</a:t>
            </a:r>
            <a:r>
              <a:rPr lang="ru-RU" b="1" dirty="0"/>
              <a:t> бути </a:t>
            </a:r>
            <a:r>
              <a:rPr lang="ru-RU" b="1" dirty="0" err="1"/>
              <a:t>якийсь</a:t>
            </a:r>
            <a:r>
              <a:rPr lang="ru-RU" b="1" dirty="0"/>
              <a:t> документ/наказ/протокол про те, </a:t>
            </a:r>
            <a:r>
              <a:rPr lang="ru-RU" b="1" dirty="0" err="1"/>
              <a:t>що</a:t>
            </a:r>
            <a:r>
              <a:rPr lang="ru-RU" b="1" dirty="0"/>
              <a:t> зараз ГО </a:t>
            </a:r>
            <a:r>
              <a:rPr lang="ru-RU" b="1" dirty="0" err="1"/>
              <a:t>приймає</a:t>
            </a:r>
            <a:r>
              <a:rPr lang="ru-RU" b="1" dirty="0"/>
              <a:t> </a:t>
            </a:r>
            <a:r>
              <a:rPr lang="ru-RU" b="1" dirty="0" err="1"/>
              <a:t>гуманітарну</a:t>
            </a:r>
            <a:r>
              <a:rPr lang="ru-RU" b="1" dirty="0"/>
              <a:t> </a:t>
            </a:r>
            <a:r>
              <a:rPr lang="ru-RU" b="1" dirty="0" err="1"/>
              <a:t>допомогу</a:t>
            </a:r>
            <a:r>
              <a:rPr lang="ru-RU" b="1" dirty="0"/>
              <a:t> для ЗСУ/людей/</a:t>
            </a:r>
            <a:r>
              <a:rPr lang="ru-RU" b="1" dirty="0" err="1"/>
              <a:t>медустанов</a:t>
            </a:r>
            <a:r>
              <a:rPr lang="ru-RU" b="1" dirty="0"/>
              <a:t>, </a:t>
            </a:r>
            <a:r>
              <a:rPr lang="ru-RU" b="1" dirty="0" err="1"/>
              <a:t>тощо</a:t>
            </a:r>
            <a:r>
              <a:rPr lang="ru-RU" b="1" dirty="0"/>
              <a:t>?</a:t>
            </a:r>
          </a:p>
          <a:p>
            <a:r>
              <a:rPr lang="ru-RU" b="1" dirty="0" err="1" smtClean="0"/>
              <a:t>Чи</a:t>
            </a:r>
            <a:r>
              <a:rPr lang="ru-RU" b="1" dirty="0" smtClean="0"/>
              <a:t> </a:t>
            </a:r>
            <a:r>
              <a:rPr lang="ru-RU" b="1" dirty="0" err="1"/>
              <a:t>можна</a:t>
            </a:r>
            <a:r>
              <a:rPr lang="ru-RU" b="1" dirty="0"/>
              <a:t> на </a:t>
            </a:r>
            <a:r>
              <a:rPr lang="ru-RU" b="1" dirty="0" err="1"/>
              <a:t>благодійні</a:t>
            </a:r>
            <a:r>
              <a:rPr lang="ru-RU" b="1" dirty="0"/>
              <a:t> </a:t>
            </a:r>
            <a:r>
              <a:rPr lang="ru-RU" b="1" dirty="0" err="1"/>
              <a:t>внески</a:t>
            </a:r>
            <a:r>
              <a:rPr lang="ru-RU" b="1" dirty="0"/>
              <a:t> </a:t>
            </a:r>
            <a:r>
              <a:rPr lang="ru-RU" b="1" dirty="0" err="1"/>
              <a:t>придбати</a:t>
            </a:r>
            <a:r>
              <a:rPr lang="ru-RU" b="1" dirty="0"/>
              <a:t> бронежилет, і як не </a:t>
            </a:r>
            <a:r>
              <a:rPr lang="ru-RU" b="1" dirty="0" err="1"/>
              <a:t>отримати</a:t>
            </a:r>
            <a:r>
              <a:rPr lang="ru-RU" b="1" dirty="0"/>
              <a:t> штраф </a:t>
            </a:r>
            <a:r>
              <a:rPr lang="ru-RU" b="1" dirty="0" err="1"/>
              <a:t>від</a:t>
            </a:r>
            <a:r>
              <a:rPr lang="ru-RU" b="1" dirty="0"/>
              <a:t> </a:t>
            </a:r>
            <a:r>
              <a:rPr lang="ru-RU" b="1" dirty="0" err="1"/>
              <a:t>податкової</a:t>
            </a:r>
            <a:r>
              <a:rPr lang="ru-RU" b="1" dirty="0"/>
              <a:t>?</a:t>
            </a:r>
          </a:p>
          <a:p>
            <a:r>
              <a:rPr lang="ru-RU" b="1" dirty="0" err="1"/>
              <a:t>Чи</a:t>
            </a:r>
            <a:r>
              <a:rPr lang="ru-RU" b="1" dirty="0"/>
              <a:t> </a:t>
            </a:r>
            <a:r>
              <a:rPr lang="ru-RU" b="1" dirty="0" err="1"/>
              <a:t>може</a:t>
            </a:r>
            <a:r>
              <a:rPr lang="ru-RU" b="1" dirty="0"/>
              <a:t> ГО </a:t>
            </a:r>
            <a:r>
              <a:rPr lang="ru-RU" b="1" dirty="0" err="1"/>
              <a:t>збирати</a:t>
            </a:r>
            <a:r>
              <a:rPr lang="ru-RU" b="1" dirty="0"/>
              <a:t> </a:t>
            </a:r>
            <a:r>
              <a:rPr lang="ru-RU" b="1" dirty="0" err="1"/>
              <a:t>кошти</a:t>
            </a:r>
            <a:r>
              <a:rPr lang="ru-RU" b="1" dirty="0"/>
              <a:t> на </a:t>
            </a:r>
            <a:r>
              <a:rPr lang="ru-RU" b="1" dirty="0" err="1"/>
              <a:t>пальне</a:t>
            </a:r>
            <a:r>
              <a:rPr lang="ru-RU" b="1" dirty="0"/>
              <a:t>? </a:t>
            </a:r>
            <a:r>
              <a:rPr lang="ru-RU" b="1" dirty="0" err="1"/>
              <a:t>Краще</a:t>
            </a:r>
            <a:r>
              <a:rPr lang="ru-RU" b="1" dirty="0"/>
              <a:t> </a:t>
            </a:r>
            <a:r>
              <a:rPr lang="ru-RU" b="1" dirty="0" err="1"/>
              <a:t>заключати</a:t>
            </a:r>
            <a:r>
              <a:rPr lang="ru-RU" b="1" dirty="0"/>
              <a:t> договори з АЗС </a:t>
            </a:r>
            <a:r>
              <a:rPr lang="ru-RU" b="1" dirty="0" err="1"/>
              <a:t>чи</a:t>
            </a:r>
            <a:r>
              <a:rPr lang="ru-RU" b="1" dirty="0"/>
              <a:t> ФОП з </a:t>
            </a:r>
            <a:r>
              <a:rPr lang="ru-RU" b="1" dirty="0" err="1"/>
              <a:t>кведом</a:t>
            </a:r>
            <a:r>
              <a:rPr lang="ru-RU" b="1" dirty="0"/>
              <a:t> </a:t>
            </a:r>
            <a:r>
              <a:rPr lang="ru-RU" b="1" dirty="0" err="1"/>
              <a:t>транспортні</a:t>
            </a:r>
            <a:r>
              <a:rPr lang="ru-RU" b="1" dirty="0"/>
              <a:t> </a:t>
            </a:r>
            <a:r>
              <a:rPr lang="ru-RU" b="1" dirty="0" err="1"/>
              <a:t>перевезення</a:t>
            </a:r>
            <a:r>
              <a:rPr lang="ru-RU" b="1" dirty="0"/>
              <a:t>? Як правильно </a:t>
            </a:r>
            <a:r>
              <a:rPr lang="ru-RU" b="1" dirty="0" err="1"/>
              <a:t>звітувати</a:t>
            </a:r>
            <a:r>
              <a:rPr lang="ru-RU" b="1" dirty="0"/>
              <a:t>?</a:t>
            </a:r>
          </a:p>
          <a:p>
            <a:r>
              <a:rPr lang="ru-RU" b="1" dirty="0" err="1"/>
              <a:t>Чи</a:t>
            </a:r>
            <a:r>
              <a:rPr lang="ru-RU" b="1" dirty="0"/>
              <a:t> </a:t>
            </a:r>
            <a:r>
              <a:rPr lang="ru-RU" b="1" dirty="0" err="1"/>
              <a:t>може</a:t>
            </a:r>
            <a:r>
              <a:rPr lang="ru-RU" b="1" dirty="0"/>
              <a:t> ГО </a:t>
            </a:r>
            <a:r>
              <a:rPr lang="ru-RU" b="1" dirty="0" err="1"/>
              <a:t>давати</a:t>
            </a:r>
            <a:r>
              <a:rPr lang="ru-RU" b="1" dirty="0"/>
              <a:t> </a:t>
            </a:r>
            <a:r>
              <a:rPr lang="ru-RU" b="1" dirty="0" err="1"/>
              <a:t>листи</a:t>
            </a:r>
            <a:r>
              <a:rPr lang="ru-RU" b="1" dirty="0"/>
              <a:t> на </a:t>
            </a:r>
            <a:r>
              <a:rPr lang="ru-RU" b="1" dirty="0" err="1"/>
              <a:t>супровід</a:t>
            </a:r>
            <a:r>
              <a:rPr lang="ru-RU" b="1" dirty="0"/>
              <a:t> </a:t>
            </a:r>
            <a:r>
              <a:rPr lang="ru-RU" b="1" dirty="0" err="1"/>
              <a:t>гуманітарної</a:t>
            </a:r>
            <a:r>
              <a:rPr lang="ru-RU" b="1" dirty="0"/>
              <a:t> </a:t>
            </a:r>
            <a:r>
              <a:rPr lang="ru-RU" b="1" dirty="0" err="1"/>
              <a:t>допомоги</a:t>
            </a:r>
            <a:r>
              <a:rPr lang="ru-RU" b="1" dirty="0"/>
              <a:t>? </a:t>
            </a:r>
            <a:r>
              <a:rPr lang="ru-RU" b="1" dirty="0" err="1"/>
              <a:t>Наприклад</a:t>
            </a:r>
            <a:r>
              <a:rPr lang="ru-RU" b="1" dirty="0"/>
              <a:t>, </a:t>
            </a:r>
            <a:r>
              <a:rPr lang="ru-RU" b="1" dirty="0" err="1"/>
              <a:t>зі</a:t>
            </a:r>
            <a:r>
              <a:rPr lang="ru-RU" b="1" dirty="0"/>
              <a:t> Львова до </a:t>
            </a:r>
            <a:r>
              <a:rPr lang="ru-RU" b="1" dirty="0" err="1"/>
              <a:t>Харкова</a:t>
            </a:r>
            <a:r>
              <a:rPr lang="ru-RU" b="1" dirty="0"/>
              <a:t>&amp;</a:t>
            </a:r>
          </a:p>
          <a:p>
            <a:r>
              <a:rPr lang="ru-RU" b="1" dirty="0" err="1"/>
              <a:t>Якщо</a:t>
            </a:r>
            <a:r>
              <a:rPr lang="ru-RU" b="1" dirty="0"/>
              <a:t> </a:t>
            </a:r>
            <a:r>
              <a:rPr lang="ru-RU" b="1" dirty="0" err="1"/>
              <a:t>благодійні</a:t>
            </a:r>
            <a:r>
              <a:rPr lang="ru-RU" b="1" dirty="0"/>
              <a:t> </a:t>
            </a:r>
            <a:r>
              <a:rPr lang="ru-RU" b="1" dirty="0" err="1"/>
              <a:t>внески</a:t>
            </a:r>
            <a:r>
              <a:rPr lang="ru-RU" b="1" dirty="0"/>
              <a:t> </a:t>
            </a:r>
            <a:r>
              <a:rPr lang="ru-RU" b="1" dirty="0" err="1"/>
              <a:t>приходять</a:t>
            </a:r>
            <a:r>
              <a:rPr lang="ru-RU" b="1" dirty="0"/>
              <a:t> на </a:t>
            </a:r>
            <a:r>
              <a:rPr lang="ru-RU" b="1" dirty="0" err="1"/>
              <a:t>валютний</a:t>
            </a:r>
            <a:r>
              <a:rPr lang="ru-RU" b="1" dirty="0"/>
              <a:t> </a:t>
            </a:r>
            <a:r>
              <a:rPr lang="ru-RU" b="1" dirty="0" err="1"/>
              <a:t>рахунок</a:t>
            </a:r>
            <a:r>
              <a:rPr lang="ru-RU" b="1" dirty="0"/>
              <a:t>, </a:t>
            </a:r>
            <a:r>
              <a:rPr lang="ru-RU" b="1" dirty="0" err="1"/>
              <a:t>чи</a:t>
            </a:r>
            <a:r>
              <a:rPr lang="ru-RU" b="1" dirty="0"/>
              <a:t> </a:t>
            </a:r>
            <a:r>
              <a:rPr lang="ru-RU" b="1" dirty="0" err="1"/>
              <a:t>сплачуються</a:t>
            </a:r>
            <a:r>
              <a:rPr lang="ru-RU" b="1" dirty="0"/>
              <a:t> </a:t>
            </a:r>
            <a:r>
              <a:rPr lang="ru-RU" b="1" dirty="0" err="1"/>
              <a:t>кошти</a:t>
            </a:r>
            <a:r>
              <a:rPr lang="ru-RU" b="1" dirty="0"/>
              <a:t> за </a:t>
            </a:r>
            <a:r>
              <a:rPr lang="ru-RU" b="1" dirty="0" err="1"/>
              <a:t>конвертацію</a:t>
            </a:r>
            <a:r>
              <a:rPr lang="ru-RU" b="1" dirty="0"/>
              <a:t>? </a:t>
            </a:r>
            <a:r>
              <a:rPr lang="ru-RU" b="1" dirty="0" err="1"/>
              <a:t>Потім</a:t>
            </a:r>
            <a:r>
              <a:rPr lang="ru-RU" b="1" dirty="0"/>
              <a:t> </a:t>
            </a:r>
            <a:r>
              <a:rPr lang="ru-RU" b="1" dirty="0" err="1"/>
              <a:t>кошти</a:t>
            </a:r>
            <a:r>
              <a:rPr lang="ru-RU" b="1" dirty="0"/>
              <a:t> </a:t>
            </a:r>
            <a:r>
              <a:rPr lang="ru-RU" b="1" dirty="0" err="1"/>
              <a:t>перераховувати</a:t>
            </a:r>
            <a:r>
              <a:rPr lang="ru-RU" b="1" dirty="0"/>
              <a:t> на </a:t>
            </a:r>
            <a:r>
              <a:rPr lang="ru-RU" b="1" dirty="0" err="1"/>
              <a:t>поточний</a:t>
            </a:r>
            <a:r>
              <a:rPr lang="ru-RU" b="1" dirty="0"/>
              <a:t> </a:t>
            </a:r>
            <a:r>
              <a:rPr lang="ru-RU" b="1" dirty="0" err="1"/>
              <a:t>рахунок</a:t>
            </a:r>
            <a:r>
              <a:rPr lang="ru-RU" b="1" dirty="0"/>
              <a:t>, </a:t>
            </a:r>
            <a:r>
              <a:rPr lang="ru-RU" b="1" dirty="0" err="1"/>
              <a:t>потім</a:t>
            </a:r>
            <a:r>
              <a:rPr lang="ru-RU" b="1" dirty="0"/>
              <a:t> </a:t>
            </a:r>
            <a:r>
              <a:rPr lang="ru-RU" b="1" dirty="0" err="1"/>
              <a:t>оплачувати</a:t>
            </a:r>
            <a:r>
              <a:rPr lang="ru-RU" b="1" dirty="0"/>
              <a:t> </a:t>
            </a:r>
            <a:r>
              <a:rPr lang="ru-RU" b="1" dirty="0" err="1"/>
              <a:t>товари</a:t>
            </a:r>
            <a:r>
              <a:rPr lang="ru-RU" b="1" dirty="0" smtClean="0"/>
              <a:t>?</a:t>
            </a:r>
            <a:endParaRPr lang="ru-RU" b="1" dirty="0"/>
          </a:p>
        </p:txBody>
      </p:sp>
    </p:spTree>
    <p:extLst>
      <p:ext uri="{BB962C8B-B14F-4D97-AF65-F5344CB8AC3E}">
        <p14:creationId xmlns:p14="http://schemas.microsoft.com/office/powerpoint/2010/main" val="1089109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E2EA224-A3F1-4CCB-BEB5-52E4ADD89E99}"/>
              </a:ext>
            </a:extLst>
          </p:cNvPr>
          <p:cNvSpPr>
            <a:spLocks noGrp="1"/>
          </p:cNvSpPr>
          <p:nvPr>
            <p:ph type="title"/>
          </p:nvPr>
        </p:nvSpPr>
        <p:spPr>
          <a:xfrm>
            <a:off x="803366" y="0"/>
            <a:ext cx="10515600" cy="1325563"/>
          </a:xfrm>
        </p:spPr>
        <p:txBody>
          <a:bodyPr/>
          <a:lstStyle/>
          <a:p>
            <a:r>
              <a:rPr lang="uk-UA" dirty="0" smtClean="0"/>
              <a:t>Відповіді на поставлені питання</a:t>
            </a:r>
            <a:endParaRPr lang="ru-UA" dirty="0"/>
          </a:p>
        </p:txBody>
      </p:sp>
      <p:sp>
        <p:nvSpPr>
          <p:cNvPr id="2" name="Прямоугольник 1"/>
          <p:cNvSpPr/>
          <p:nvPr/>
        </p:nvSpPr>
        <p:spPr>
          <a:xfrm>
            <a:off x="803366" y="1178396"/>
            <a:ext cx="10761617" cy="4247317"/>
          </a:xfrm>
          <a:prstGeom prst="rect">
            <a:avLst/>
          </a:prstGeom>
        </p:spPr>
        <p:txBody>
          <a:bodyPr wrap="square">
            <a:spAutoFit/>
          </a:bodyPr>
          <a:lstStyle/>
          <a:p>
            <a:r>
              <a:rPr lang="uk-UA" b="1" dirty="0" smtClean="0"/>
              <a:t>Питання 7. </a:t>
            </a:r>
          </a:p>
          <a:p>
            <a:r>
              <a:rPr lang="ru-RU" b="1" dirty="0" err="1"/>
              <a:t>Чи</a:t>
            </a:r>
            <a:r>
              <a:rPr lang="ru-RU" b="1" dirty="0"/>
              <a:t> </a:t>
            </a:r>
            <a:r>
              <a:rPr lang="ru-RU" b="1" dirty="0" err="1"/>
              <a:t>потрібно</a:t>
            </a:r>
            <a:r>
              <a:rPr lang="ru-RU" b="1" dirty="0"/>
              <a:t> ГО </a:t>
            </a:r>
            <a:r>
              <a:rPr lang="ru-RU" b="1" dirty="0" err="1"/>
              <a:t>збирати</a:t>
            </a:r>
            <a:r>
              <a:rPr lang="ru-RU" b="1" dirty="0"/>
              <a:t> </a:t>
            </a:r>
            <a:r>
              <a:rPr lang="ru-RU" b="1" dirty="0" err="1"/>
              <a:t>дані</a:t>
            </a:r>
            <a:r>
              <a:rPr lang="ru-RU" b="1" dirty="0"/>
              <a:t> (і </a:t>
            </a:r>
            <a:r>
              <a:rPr lang="ru-RU" b="1" dirty="0" err="1"/>
              <a:t>які</a:t>
            </a:r>
            <a:r>
              <a:rPr lang="ru-RU" b="1" dirty="0"/>
              <a:t>?) людей, </a:t>
            </a:r>
            <a:r>
              <a:rPr lang="ru-RU" b="1" dirty="0" err="1"/>
              <a:t>яким</a:t>
            </a:r>
            <a:r>
              <a:rPr lang="ru-RU" b="1" dirty="0"/>
              <a:t> видано </a:t>
            </a:r>
            <a:r>
              <a:rPr lang="ru-RU" b="1" dirty="0" err="1"/>
              <a:t>гуманітарну</a:t>
            </a:r>
            <a:r>
              <a:rPr lang="ru-RU" b="1" dirty="0"/>
              <a:t> </a:t>
            </a:r>
            <a:r>
              <a:rPr lang="ru-RU" b="1" dirty="0" err="1"/>
              <a:t>допомогу</a:t>
            </a:r>
            <a:r>
              <a:rPr lang="ru-RU" b="1" dirty="0"/>
              <a:t>?</a:t>
            </a:r>
          </a:p>
          <a:p>
            <a:endParaRPr lang="ru-RU" b="1" dirty="0" smtClean="0"/>
          </a:p>
          <a:p>
            <a:r>
              <a:rPr lang="ru-RU" b="1" dirty="0" smtClean="0"/>
              <a:t>ЗУ «Про </a:t>
            </a:r>
            <a:r>
              <a:rPr lang="ru-RU" b="1" dirty="0" err="1" smtClean="0"/>
              <a:t>гуманітарну</a:t>
            </a:r>
            <a:r>
              <a:rPr lang="ru-RU" b="1" dirty="0" smtClean="0"/>
              <a:t> </a:t>
            </a:r>
            <a:r>
              <a:rPr lang="ru-RU" b="1" dirty="0" err="1" smtClean="0"/>
              <a:t>допомогу</a:t>
            </a:r>
            <a:r>
              <a:rPr lang="ru-RU" b="1" dirty="0" smtClean="0"/>
              <a:t>»</a:t>
            </a:r>
          </a:p>
          <a:p>
            <a:r>
              <a:rPr lang="ru-RU" b="1" dirty="0" err="1" smtClean="0"/>
              <a:t>Стаття</a:t>
            </a:r>
            <a:r>
              <a:rPr lang="ru-RU" b="1" dirty="0" smtClean="0"/>
              <a:t> </a:t>
            </a:r>
            <a:r>
              <a:rPr lang="ru-RU" b="1" dirty="0"/>
              <a:t>11. </a:t>
            </a:r>
            <a:r>
              <a:rPr lang="ru-RU" b="1" dirty="0" err="1"/>
              <a:t>Облік</a:t>
            </a:r>
            <a:r>
              <a:rPr lang="ru-RU" b="1" dirty="0"/>
              <a:t> і контроль за </a:t>
            </a:r>
            <a:r>
              <a:rPr lang="ru-RU" b="1" dirty="0" err="1"/>
              <a:t>отриманням</a:t>
            </a:r>
            <a:r>
              <a:rPr lang="ru-RU" b="1" dirty="0"/>
              <a:t> та </a:t>
            </a:r>
            <a:r>
              <a:rPr lang="ru-RU" b="1" dirty="0" err="1"/>
              <a:t>цільовим</a:t>
            </a:r>
            <a:r>
              <a:rPr lang="ru-RU" b="1" dirty="0"/>
              <a:t> </a:t>
            </a:r>
            <a:r>
              <a:rPr lang="ru-RU" b="1" dirty="0" err="1"/>
              <a:t>використанням</a:t>
            </a:r>
            <a:r>
              <a:rPr lang="ru-RU" b="1" dirty="0"/>
              <a:t> </a:t>
            </a:r>
            <a:r>
              <a:rPr lang="ru-RU" b="1" dirty="0" err="1"/>
              <a:t>гуманітарної</a:t>
            </a:r>
            <a:r>
              <a:rPr lang="ru-RU" b="1" dirty="0"/>
              <a:t> </a:t>
            </a:r>
            <a:r>
              <a:rPr lang="ru-RU" b="1" dirty="0" err="1" smtClean="0"/>
              <a:t>допомоги</a:t>
            </a:r>
            <a:endParaRPr lang="ru-RU" b="1" dirty="0" smtClean="0"/>
          </a:p>
          <a:p>
            <a:r>
              <a:rPr lang="ru-RU" dirty="0" err="1"/>
              <a:t>Бухгалтерський</a:t>
            </a:r>
            <a:r>
              <a:rPr lang="ru-RU" dirty="0"/>
              <a:t> </a:t>
            </a:r>
            <a:r>
              <a:rPr lang="ru-RU" dirty="0" err="1"/>
              <a:t>облік</a:t>
            </a:r>
            <a:r>
              <a:rPr lang="ru-RU" dirty="0"/>
              <a:t> </a:t>
            </a:r>
            <a:r>
              <a:rPr lang="ru-RU" dirty="0" err="1"/>
              <a:t>гуманітарної</a:t>
            </a:r>
            <a:r>
              <a:rPr lang="ru-RU" dirty="0"/>
              <a:t> </a:t>
            </a:r>
            <a:r>
              <a:rPr lang="ru-RU" dirty="0" err="1"/>
              <a:t>допомоги</a:t>
            </a:r>
            <a:r>
              <a:rPr lang="ru-RU" dirty="0"/>
              <a:t> та </a:t>
            </a:r>
            <a:r>
              <a:rPr lang="ru-RU" dirty="0" err="1"/>
              <a:t>відповідна</a:t>
            </a:r>
            <a:r>
              <a:rPr lang="ru-RU" dirty="0"/>
              <a:t> </a:t>
            </a:r>
            <a:r>
              <a:rPr lang="ru-RU" dirty="0" err="1"/>
              <a:t>звітність</a:t>
            </a:r>
            <a:r>
              <a:rPr lang="ru-RU" dirty="0"/>
              <a:t> </a:t>
            </a:r>
            <a:r>
              <a:rPr lang="ru-RU" dirty="0" err="1"/>
              <a:t>здійснюються</a:t>
            </a:r>
            <a:r>
              <a:rPr lang="ru-RU" dirty="0"/>
              <a:t> </a:t>
            </a:r>
            <a:r>
              <a:rPr lang="ru-RU" dirty="0" err="1"/>
              <a:t>отримувачами</a:t>
            </a:r>
            <a:r>
              <a:rPr lang="ru-RU" dirty="0"/>
              <a:t> </a:t>
            </a:r>
            <a:r>
              <a:rPr lang="ru-RU" dirty="0" err="1"/>
              <a:t>гуманітарної</a:t>
            </a:r>
            <a:r>
              <a:rPr lang="ru-RU" dirty="0"/>
              <a:t> </a:t>
            </a:r>
            <a:r>
              <a:rPr lang="ru-RU" dirty="0" err="1"/>
              <a:t>допомоги</a:t>
            </a:r>
            <a:r>
              <a:rPr lang="ru-RU" dirty="0"/>
              <a:t> та </a:t>
            </a:r>
            <a:r>
              <a:rPr lang="ru-RU" dirty="0" err="1"/>
              <a:t>набувачами</a:t>
            </a:r>
            <a:r>
              <a:rPr lang="ru-RU" dirty="0"/>
              <a:t> </a:t>
            </a:r>
            <a:r>
              <a:rPr lang="ru-RU" dirty="0" err="1"/>
              <a:t>гуманітарної</a:t>
            </a:r>
            <a:r>
              <a:rPr lang="ru-RU" dirty="0"/>
              <a:t> </a:t>
            </a:r>
            <a:r>
              <a:rPr lang="ru-RU" dirty="0" err="1"/>
              <a:t>допомоги</a:t>
            </a:r>
            <a:r>
              <a:rPr lang="ru-RU" dirty="0"/>
              <a:t> (</a:t>
            </a:r>
            <a:r>
              <a:rPr lang="ru-RU" dirty="0" err="1"/>
              <a:t>юридичними</a:t>
            </a:r>
            <a:r>
              <a:rPr lang="ru-RU" dirty="0"/>
              <a:t> особами) у порядку, </a:t>
            </a:r>
            <a:r>
              <a:rPr lang="ru-RU" dirty="0" err="1"/>
              <a:t>встановленому</a:t>
            </a:r>
            <a:r>
              <a:rPr lang="ru-RU" dirty="0"/>
              <a:t> </a:t>
            </a:r>
            <a:r>
              <a:rPr lang="ru-RU" dirty="0" err="1"/>
              <a:t>центральним</a:t>
            </a:r>
            <a:r>
              <a:rPr lang="ru-RU" dirty="0"/>
              <a:t> органом </a:t>
            </a:r>
            <a:r>
              <a:rPr lang="ru-RU" dirty="0" err="1"/>
              <a:t>виконавчої</a:t>
            </a:r>
            <a:r>
              <a:rPr lang="ru-RU" dirty="0"/>
              <a:t> </a:t>
            </a:r>
            <a:r>
              <a:rPr lang="ru-RU" dirty="0" err="1"/>
              <a:t>влади</a:t>
            </a:r>
            <a:r>
              <a:rPr lang="ru-RU" dirty="0"/>
              <a:t>, </a:t>
            </a:r>
            <a:r>
              <a:rPr lang="ru-RU" dirty="0" err="1"/>
              <a:t>що</a:t>
            </a:r>
            <a:r>
              <a:rPr lang="ru-RU" dirty="0"/>
              <a:t> </a:t>
            </a:r>
            <a:r>
              <a:rPr lang="ru-RU" dirty="0" err="1"/>
              <a:t>забезпечує</a:t>
            </a:r>
            <a:r>
              <a:rPr lang="ru-RU" dirty="0"/>
              <a:t> </a:t>
            </a:r>
            <a:r>
              <a:rPr lang="ru-RU" dirty="0" err="1"/>
              <a:t>формування</a:t>
            </a:r>
            <a:r>
              <a:rPr lang="ru-RU" dirty="0"/>
              <a:t> та </a:t>
            </a:r>
            <a:r>
              <a:rPr lang="ru-RU" dirty="0" err="1"/>
              <a:t>реалізує</a:t>
            </a:r>
            <a:r>
              <a:rPr lang="ru-RU" dirty="0"/>
              <a:t> </a:t>
            </a:r>
            <a:r>
              <a:rPr lang="ru-RU" dirty="0" err="1"/>
              <a:t>державну</a:t>
            </a:r>
            <a:r>
              <a:rPr lang="ru-RU" dirty="0"/>
              <a:t> </a:t>
            </a:r>
            <a:r>
              <a:rPr lang="ru-RU" dirty="0" err="1"/>
              <a:t>фінансову</a:t>
            </a:r>
            <a:r>
              <a:rPr lang="ru-RU" dirty="0"/>
              <a:t> </a:t>
            </a:r>
            <a:r>
              <a:rPr lang="ru-RU" dirty="0" err="1"/>
              <a:t>політику</a:t>
            </a:r>
            <a:r>
              <a:rPr lang="ru-RU" dirty="0"/>
              <a:t>. У </a:t>
            </a:r>
            <a:r>
              <a:rPr lang="ru-RU" dirty="0" err="1"/>
              <a:t>разі</a:t>
            </a:r>
            <a:r>
              <a:rPr lang="ru-RU" dirty="0"/>
              <a:t> </a:t>
            </a:r>
            <a:r>
              <a:rPr lang="ru-RU" dirty="0" err="1"/>
              <a:t>відсутності</a:t>
            </a:r>
            <a:r>
              <a:rPr lang="ru-RU" dirty="0"/>
              <a:t> </a:t>
            </a:r>
            <a:r>
              <a:rPr lang="ru-RU" dirty="0" err="1"/>
              <a:t>обліку</a:t>
            </a:r>
            <a:r>
              <a:rPr lang="ru-RU" dirty="0"/>
              <a:t> </a:t>
            </a:r>
            <a:r>
              <a:rPr lang="ru-RU" dirty="0" err="1"/>
              <a:t>щодо</a:t>
            </a:r>
            <a:r>
              <a:rPr lang="ru-RU" dirty="0"/>
              <a:t> </a:t>
            </a:r>
            <a:r>
              <a:rPr lang="ru-RU" dirty="0" err="1"/>
              <a:t>отримання</a:t>
            </a:r>
            <a:r>
              <a:rPr lang="ru-RU" dirty="0"/>
              <a:t> та </a:t>
            </a:r>
            <a:r>
              <a:rPr lang="ru-RU" dirty="0" err="1"/>
              <a:t>цільового</a:t>
            </a:r>
            <a:r>
              <a:rPr lang="ru-RU" dirty="0"/>
              <a:t> </a:t>
            </a:r>
            <a:r>
              <a:rPr lang="ru-RU" dirty="0" err="1"/>
              <a:t>використання</a:t>
            </a:r>
            <a:r>
              <a:rPr lang="ru-RU" dirty="0"/>
              <a:t> </a:t>
            </a:r>
            <a:r>
              <a:rPr lang="ru-RU" dirty="0" err="1"/>
              <a:t>гуманітарної</a:t>
            </a:r>
            <a:r>
              <a:rPr lang="ru-RU" dirty="0"/>
              <a:t> </a:t>
            </a:r>
            <a:r>
              <a:rPr lang="ru-RU" dirty="0" err="1"/>
              <a:t>допомоги</a:t>
            </a:r>
            <a:r>
              <a:rPr lang="ru-RU" dirty="0"/>
              <a:t> вона </a:t>
            </a:r>
            <a:r>
              <a:rPr lang="ru-RU" dirty="0" err="1"/>
              <a:t>вважається</a:t>
            </a:r>
            <a:r>
              <a:rPr lang="ru-RU" dirty="0"/>
              <a:t> </a:t>
            </a:r>
            <a:r>
              <a:rPr lang="ru-RU" dirty="0" err="1"/>
              <a:t>використаною</a:t>
            </a:r>
            <a:r>
              <a:rPr lang="ru-RU" dirty="0"/>
              <a:t> не за </a:t>
            </a:r>
            <a:r>
              <a:rPr lang="ru-RU" dirty="0" err="1"/>
              <a:t>цільовим</a:t>
            </a:r>
            <a:r>
              <a:rPr lang="ru-RU" dirty="0"/>
              <a:t> </a:t>
            </a:r>
            <a:r>
              <a:rPr lang="ru-RU" dirty="0" err="1"/>
              <a:t>призначенням</a:t>
            </a:r>
            <a:r>
              <a:rPr lang="ru-RU" dirty="0" smtClean="0"/>
              <a:t>.</a:t>
            </a:r>
          </a:p>
          <a:p>
            <a:endParaRPr lang="ru-RU" dirty="0" smtClean="0"/>
          </a:p>
          <a:p>
            <a:r>
              <a:rPr lang="ru-RU" dirty="0" err="1" smtClean="0"/>
              <a:t>Отримувач</a:t>
            </a:r>
            <a:r>
              <a:rPr lang="ru-RU" dirty="0" smtClean="0"/>
              <a:t> </a:t>
            </a:r>
            <a:r>
              <a:rPr lang="ru-RU" dirty="0" err="1"/>
              <a:t>гуманітарної</a:t>
            </a:r>
            <a:r>
              <a:rPr lang="ru-RU" dirty="0"/>
              <a:t> </a:t>
            </a:r>
            <a:r>
              <a:rPr lang="ru-RU" dirty="0" err="1"/>
              <a:t>допомоги</a:t>
            </a:r>
            <a:r>
              <a:rPr lang="ru-RU" dirty="0"/>
              <a:t> і </a:t>
            </a:r>
            <a:r>
              <a:rPr lang="ru-RU" dirty="0" err="1"/>
              <a:t>набувач</a:t>
            </a:r>
            <a:r>
              <a:rPr lang="ru-RU" dirty="0"/>
              <a:t> </a:t>
            </a:r>
            <a:r>
              <a:rPr lang="ru-RU" dirty="0" err="1"/>
              <a:t>гуманітарної</a:t>
            </a:r>
            <a:r>
              <a:rPr lang="ru-RU" dirty="0"/>
              <a:t> </a:t>
            </a:r>
            <a:r>
              <a:rPr lang="ru-RU" dirty="0" err="1"/>
              <a:t>допомоги</a:t>
            </a:r>
            <a:r>
              <a:rPr lang="ru-RU" dirty="0"/>
              <a:t> (</a:t>
            </a:r>
            <a:r>
              <a:rPr lang="ru-RU" dirty="0" err="1"/>
              <a:t>юридична</a:t>
            </a:r>
            <a:r>
              <a:rPr lang="ru-RU" dirty="0"/>
              <a:t> особа) </a:t>
            </a:r>
            <a:r>
              <a:rPr lang="ru-RU" dirty="0" err="1"/>
              <a:t>щомісячно</a:t>
            </a:r>
            <a:r>
              <a:rPr lang="ru-RU" dirty="0"/>
              <a:t> в </a:t>
            </a:r>
            <a:r>
              <a:rPr lang="ru-RU" dirty="0" err="1"/>
              <a:t>установленому</a:t>
            </a:r>
            <a:r>
              <a:rPr lang="ru-RU" dirty="0"/>
              <a:t> порядку </a:t>
            </a:r>
            <a:r>
              <a:rPr lang="ru-RU" dirty="0" err="1"/>
              <a:t>подають</a:t>
            </a:r>
            <a:r>
              <a:rPr lang="ru-RU" dirty="0"/>
              <a:t> до </a:t>
            </a:r>
            <a:r>
              <a:rPr lang="ru-RU" dirty="0" err="1"/>
              <a:t>відповідного</a:t>
            </a:r>
            <a:r>
              <a:rPr lang="ru-RU" dirty="0"/>
              <a:t> </a:t>
            </a:r>
            <a:r>
              <a:rPr lang="ru-RU" dirty="0" err="1"/>
              <a:t>спеціально</a:t>
            </a:r>
            <a:r>
              <a:rPr lang="ru-RU" dirty="0"/>
              <a:t> </a:t>
            </a:r>
            <a:r>
              <a:rPr lang="ru-RU" dirty="0" err="1"/>
              <a:t>уповноваженого</a:t>
            </a:r>
            <a:r>
              <a:rPr lang="ru-RU" dirty="0"/>
              <a:t> державного органу з </a:t>
            </a:r>
            <a:r>
              <a:rPr lang="ru-RU" dirty="0" err="1"/>
              <a:t>питань</a:t>
            </a:r>
            <a:r>
              <a:rPr lang="ru-RU" dirty="0"/>
              <a:t> </a:t>
            </a:r>
            <a:r>
              <a:rPr lang="ru-RU" dirty="0" err="1"/>
              <a:t>гуманітарної</a:t>
            </a:r>
            <a:r>
              <a:rPr lang="ru-RU" dirty="0"/>
              <a:t> </a:t>
            </a:r>
            <a:r>
              <a:rPr lang="ru-RU" dirty="0" err="1"/>
              <a:t>допомоги</a:t>
            </a:r>
            <a:r>
              <a:rPr lang="ru-RU" dirty="0"/>
              <a:t> </a:t>
            </a:r>
            <a:r>
              <a:rPr lang="ru-RU" dirty="0" err="1"/>
              <a:t>звіти</a:t>
            </a:r>
            <a:r>
              <a:rPr lang="ru-RU" dirty="0"/>
              <a:t> про </a:t>
            </a:r>
            <a:r>
              <a:rPr lang="ru-RU" dirty="0" err="1"/>
              <a:t>наявність</a:t>
            </a:r>
            <a:r>
              <a:rPr lang="ru-RU" dirty="0"/>
              <a:t> та </a:t>
            </a:r>
            <a:r>
              <a:rPr lang="ru-RU" dirty="0" err="1"/>
              <a:t>розподіл</a:t>
            </a:r>
            <a:r>
              <a:rPr lang="ru-RU" dirty="0"/>
              <a:t> </a:t>
            </a:r>
            <a:r>
              <a:rPr lang="ru-RU" dirty="0" err="1"/>
              <a:t>гуманітарної</a:t>
            </a:r>
            <a:r>
              <a:rPr lang="ru-RU" dirty="0"/>
              <a:t> </a:t>
            </a:r>
            <a:r>
              <a:rPr lang="ru-RU" dirty="0" err="1"/>
              <a:t>допомоги</a:t>
            </a:r>
            <a:r>
              <a:rPr lang="ru-RU" dirty="0"/>
              <a:t> до </a:t>
            </a:r>
            <a:r>
              <a:rPr lang="ru-RU" dirty="0" err="1"/>
              <a:t>повного</a:t>
            </a:r>
            <a:r>
              <a:rPr lang="ru-RU" dirty="0"/>
              <a:t> </a:t>
            </a:r>
            <a:r>
              <a:rPr lang="ru-RU" dirty="0" err="1"/>
              <a:t>використання</a:t>
            </a:r>
            <a:r>
              <a:rPr lang="ru-RU" dirty="0"/>
              <a:t> </a:t>
            </a:r>
            <a:r>
              <a:rPr lang="ru-RU" dirty="0" err="1"/>
              <a:t>всього</a:t>
            </a:r>
            <a:r>
              <a:rPr lang="ru-RU" dirty="0"/>
              <a:t> </a:t>
            </a:r>
            <a:r>
              <a:rPr lang="ru-RU" dirty="0" err="1"/>
              <a:t>обсягу</a:t>
            </a:r>
            <a:r>
              <a:rPr lang="ru-RU" dirty="0"/>
              <a:t> </a:t>
            </a:r>
            <a:r>
              <a:rPr lang="ru-RU" dirty="0" err="1"/>
              <a:t>отриманої</a:t>
            </a:r>
            <a:r>
              <a:rPr lang="ru-RU" dirty="0"/>
              <a:t> </a:t>
            </a:r>
            <a:r>
              <a:rPr lang="ru-RU" dirty="0" err="1"/>
              <a:t>гуманітарної</a:t>
            </a:r>
            <a:r>
              <a:rPr lang="ru-RU" dirty="0"/>
              <a:t> </a:t>
            </a:r>
            <a:r>
              <a:rPr lang="ru-RU" dirty="0" err="1"/>
              <a:t>допомоги</a:t>
            </a:r>
            <a:r>
              <a:rPr lang="ru-RU" dirty="0"/>
              <a:t>.</a:t>
            </a:r>
            <a:endParaRPr lang="ru-RU" dirty="0" smtClean="0"/>
          </a:p>
        </p:txBody>
      </p:sp>
    </p:spTree>
    <p:extLst>
      <p:ext uri="{BB962C8B-B14F-4D97-AF65-F5344CB8AC3E}">
        <p14:creationId xmlns:p14="http://schemas.microsoft.com/office/powerpoint/2010/main" val="3622888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E2EA224-A3F1-4CCB-BEB5-52E4ADD89E99}"/>
              </a:ext>
            </a:extLst>
          </p:cNvPr>
          <p:cNvSpPr>
            <a:spLocks noGrp="1"/>
          </p:cNvSpPr>
          <p:nvPr>
            <p:ph type="title"/>
          </p:nvPr>
        </p:nvSpPr>
        <p:spPr>
          <a:xfrm>
            <a:off x="803366" y="0"/>
            <a:ext cx="10515600" cy="1325563"/>
          </a:xfrm>
        </p:spPr>
        <p:txBody>
          <a:bodyPr/>
          <a:lstStyle/>
          <a:p>
            <a:r>
              <a:rPr lang="uk-UA" dirty="0" smtClean="0"/>
              <a:t>Відповіді на поставлені питання</a:t>
            </a:r>
            <a:endParaRPr lang="ru-UA" dirty="0"/>
          </a:p>
        </p:txBody>
      </p:sp>
      <p:sp>
        <p:nvSpPr>
          <p:cNvPr id="2" name="Прямоугольник 1"/>
          <p:cNvSpPr/>
          <p:nvPr/>
        </p:nvSpPr>
        <p:spPr>
          <a:xfrm>
            <a:off x="803366" y="1178396"/>
            <a:ext cx="10761617" cy="3139321"/>
          </a:xfrm>
          <a:prstGeom prst="rect">
            <a:avLst/>
          </a:prstGeom>
        </p:spPr>
        <p:txBody>
          <a:bodyPr wrap="square">
            <a:spAutoFit/>
          </a:bodyPr>
          <a:lstStyle/>
          <a:p>
            <a:r>
              <a:rPr lang="uk-UA" b="1" dirty="0" smtClean="0"/>
              <a:t>Питання 7. </a:t>
            </a:r>
          </a:p>
          <a:p>
            <a:r>
              <a:rPr lang="ru-RU" b="1" dirty="0" err="1"/>
              <a:t>Чи</a:t>
            </a:r>
            <a:r>
              <a:rPr lang="ru-RU" b="1" dirty="0"/>
              <a:t> </a:t>
            </a:r>
            <a:r>
              <a:rPr lang="ru-RU" b="1" dirty="0" err="1"/>
              <a:t>потрібно</a:t>
            </a:r>
            <a:r>
              <a:rPr lang="ru-RU" b="1" dirty="0"/>
              <a:t> ГО </a:t>
            </a:r>
            <a:r>
              <a:rPr lang="ru-RU" b="1" dirty="0" err="1"/>
              <a:t>збирати</a:t>
            </a:r>
            <a:r>
              <a:rPr lang="ru-RU" b="1" dirty="0"/>
              <a:t> </a:t>
            </a:r>
            <a:r>
              <a:rPr lang="ru-RU" b="1" dirty="0" err="1"/>
              <a:t>дані</a:t>
            </a:r>
            <a:r>
              <a:rPr lang="ru-RU" b="1" dirty="0"/>
              <a:t> (і </a:t>
            </a:r>
            <a:r>
              <a:rPr lang="ru-RU" b="1" dirty="0" err="1"/>
              <a:t>які</a:t>
            </a:r>
            <a:r>
              <a:rPr lang="ru-RU" b="1" dirty="0"/>
              <a:t>?) людей, </a:t>
            </a:r>
            <a:r>
              <a:rPr lang="ru-RU" b="1" dirty="0" err="1"/>
              <a:t>яким</a:t>
            </a:r>
            <a:r>
              <a:rPr lang="ru-RU" b="1" dirty="0"/>
              <a:t> видано </a:t>
            </a:r>
            <a:r>
              <a:rPr lang="ru-RU" b="1" dirty="0" err="1"/>
              <a:t>гуманітарну</a:t>
            </a:r>
            <a:r>
              <a:rPr lang="ru-RU" b="1" dirty="0"/>
              <a:t> </a:t>
            </a:r>
            <a:r>
              <a:rPr lang="ru-RU" b="1" dirty="0" err="1"/>
              <a:t>допомогу</a:t>
            </a:r>
            <a:r>
              <a:rPr lang="ru-RU" b="1" dirty="0"/>
              <a:t>?</a:t>
            </a:r>
          </a:p>
          <a:p>
            <a:endParaRPr lang="ru-RU" b="1" dirty="0" smtClean="0"/>
          </a:p>
          <a:p>
            <a:r>
              <a:rPr lang="ru-RU" b="1" dirty="0" smtClean="0"/>
              <a:t>ЗУ «Про </a:t>
            </a:r>
            <a:r>
              <a:rPr lang="ru-RU" b="1" dirty="0" err="1" smtClean="0"/>
              <a:t>гуманітарну</a:t>
            </a:r>
            <a:r>
              <a:rPr lang="ru-RU" b="1" dirty="0" smtClean="0"/>
              <a:t> </a:t>
            </a:r>
            <a:r>
              <a:rPr lang="ru-RU" b="1" dirty="0" err="1" smtClean="0"/>
              <a:t>допомогу</a:t>
            </a:r>
            <a:r>
              <a:rPr lang="ru-RU" b="1" dirty="0" smtClean="0"/>
              <a:t>»</a:t>
            </a:r>
          </a:p>
          <a:p>
            <a:r>
              <a:rPr lang="ru-RU" b="1" dirty="0" smtClean="0"/>
              <a:t>Постанова 202  </a:t>
            </a:r>
            <a:r>
              <a:rPr lang="ru-RU" b="1" dirty="0" err="1" smtClean="0"/>
              <a:t>від</a:t>
            </a:r>
            <a:r>
              <a:rPr lang="ru-RU" b="1" dirty="0" smtClean="0"/>
              <a:t> 05.03.2022</a:t>
            </a:r>
          </a:p>
          <a:p>
            <a:r>
              <a:rPr lang="ru-RU" dirty="0" err="1" smtClean="0"/>
              <a:t>Установити</a:t>
            </a:r>
            <a:r>
              <a:rPr lang="ru-RU" dirty="0"/>
              <a:t>, </a:t>
            </a:r>
            <a:r>
              <a:rPr lang="ru-RU" dirty="0" err="1"/>
              <a:t>що</a:t>
            </a:r>
            <a:r>
              <a:rPr lang="ru-RU" dirty="0"/>
              <a:t> в </a:t>
            </a:r>
            <a:r>
              <a:rPr lang="ru-RU" dirty="0" err="1"/>
              <a:t>умовах</a:t>
            </a:r>
            <a:r>
              <a:rPr lang="ru-RU" dirty="0"/>
              <a:t> </a:t>
            </a:r>
            <a:r>
              <a:rPr lang="ru-RU" dirty="0" err="1"/>
              <a:t>воєнного</a:t>
            </a:r>
            <a:r>
              <a:rPr lang="ru-RU" dirty="0"/>
              <a:t> стану не </a:t>
            </a:r>
            <a:r>
              <a:rPr lang="ru-RU" dirty="0" err="1"/>
              <a:t>поширюються</a:t>
            </a:r>
            <a:r>
              <a:rPr lang="ru-RU" dirty="0"/>
              <a:t> </a:t>
            </a:r>
            <a:r>
              <a:rPr lang="ru-RU" dirty="0" err="1"/>
              <a:t>встановлені</a:t>
            </a:r>
            <a:r>
              <a:rPr lang="ru-RU" dirty="0"/>
              <a:t> </a:t>
            </a:r>
            <a:r>
              <a:rPr lang="ru-RU" dirty="0" err="1"/>
              <a:t>законодавством</a:t>
            </a:r>
            <a:r>
              <a:rPr lang="ru-RU" dirty="0"/>
              <a:t> </a:t>
            </a:r>
            <a:r>
              <a:rPr lang="ru-RU" dirty="0" err="1"/>
              <a:t>вимоги</a:t>
            </a:r>
            <a:r>
              <a:rPr lang="ru-RU" dirty="0"/>
              <a:t> </a:t>
            </a:r>
            <a:r>
              <a:rPr lang="ru-RU" dirty="0" err="1"/>
              <a:t>щодо</a:t>
            </a:r>
            <a:r>
              <a:rPr lang="ru-RU" dirty="0"/>
              <a:t> </a:t>
            </a:r>
            <a:r>
              <a:rPr lang="ru-RU" dirty="0" err="1"/>
              <a:t>отримання</a:t>
            </a:r>
            <a:r>
              <a:rPr lang="ru-RU" dirty="0"/>
              <a:t>, </a:t>
            </a:r>
            <a:r>
              <a:rPr lang="ru-RU" dirty="0" err="1"/>
              <a:t>використання</a:t>
            </a:r>
            <a:r>
              <a:rPr lang="ru-RU" dirty="0"/>
              <a:t>, </a:t>
            </a:r>
            <a:r>
              <a:rPr lang="ru-RU" dirty="0" err="1"/>
              <a:t>обліку</a:t>
            </a:r>
            <a:r>
              <a:rPr lang="ru-RU" dirty="0"/>
              <a:t> та </a:t>
            </a:r>
            <a:r>
              <a:rPr lang="ru-RU" dirty="0" err="1"/>
              <a:t>звітності</a:t>
            </a:r>
            <a:r>
              <a:rPr lang="ru-RU" dirty="0"/>
              <a:t> </a:t>
            </a:r>
            <a:r>
              <a:rPr lang="ru-RU" dirty="0" err="1"/>
              <a:t>благодійної</a:t>
            </a:r>
            <a:r>
              <a:rPr lang="ru-RU" dirty="0"/>
              <a:t> </a:t>
            </a:r>
            <a:r>
              <a:rPr lang="ru-RU" dirty="0" err="1"/>
              <a:t>допомоги</a:t>
            </a:r>
            <a:r>
              <a:rPr lang="ru-RU" dirty="0"/>
              <a:t> </a:t>
            </a:r>
            <a:r>
              <a:rPr lang="ru-RU" dirty="0" err="1"/>
              <a:t>від</a:t>
            </a:r>
            <a:r>
              <a:rPr lang="ru-RU" dirty="0"/>
              <a:t> </a:t>
            </a:r>
            <a:r>
              <a:rPr lang="ru-RU" dirty="0" err="1"/>
              <a:t>юридичних</a:t>
            </a:r>
            <a:r>
              <a:rPr lang="ru-RU" dirty="0"/>
              <a:t> та </a:t>
            </a:r>
            <a:r>
              <a:rPr lang="ru-RU" dirty="0" err="1"/>
              <a:t>фізичних</a:t>
            </a:r>
            <a:r>
              <a:rPr lang="ru-RU" dirty="0"/>
              <a:t> </a:t>
            </a:r>
            <a:r>
              <a:rPr lang="ru-RU" dirty="0" err="1"/>
              <a:t>осіб</a:t>
            </a:r>
            <a:r>
              <a:rPr lang="ru-RU" dirty="0"/>
              <a:t> — </a:t>
            </a:r>
            <a:r>
              <a:rPr lang="ru-RU" dirty="0" err="1"/>
              <a:t>резидентів</a:t>
            </a:r>
            <a:r>
              <a:rPr lang="ru-RU" dirty="0"/>
              <a:t> і </a:t>
            </a:r>
            <a:r>
              <a:rPr lang="ru-RU" dirty="0" err="1"/>
              <a:t>нерезидентів</a:t>
            </a:r>
            <a:r>
              <a:rPr lang="ru-RU" dirty="0" smtClean="0"/>
              <a:t>.</a:t>
            </a:r>
          </a:p>
          <a:p>
            <a:endParaRPr lang="ru-RU" dirty="0"/>
          </a:p>
          <a:p>
            <a:pPr algn="ctr"/>
            <a:r>
              <a:rPr lang="ru-RU" b="1" u="sng" dirty="0" err="1" smtClean="0">
                <a:solidFill>
                  <a:srgbClr val="C00000"/>
                </a:solidFill>
              </a:rPr>
              <a:t>Вимоги</a:t>
            </a:r>
            <a:r>
              <a:rPr lang="ru-RU" b="1" u="sng" dirty="0" smtClean="0">
                <a:solidFill>
                  <a:srgbClr val="C00000"/>
                </a:solidFill>
              </a:rPr>
              <a:t> </a:t>
            </a:r>
            <a:r>
              <a:rPr lang="ru-RU" b="1" u="sng" dirty="0" err="1" smtClean="0">
                <a:solidFill>
                  <a:srgbClr val="C00000"/>
                </a:solidFill>
              </a:rPr>
              <a:t>донорських</a:t>
            </a:r>
            <a:r>
              <a:rPr lang="ru-RU" b="1" u="sng" dirty="0" smtClean="0">
                <a:solidFill>
                  <a:srgbClr val="C00000"/>
                </a:solidFill>
              </a:rPr>
              <a:t> </a:t>
            </a:r>
            <a:r>
              <a:rPr lang="ru-RU" b="1" u="sng" dirty="0" err="1" smtClean="0">
                <a:solidFill>
                  <a:srgbClr val="C00000"/>
                </a:solidFill>
              </a:rPr>
              <a:t>організацій</a:t>
            </a:r>
            <a:r>
              <a:rPr lang="ru-RU" b="1" u="sng" dirty="0" smtClean="0">
                <a:solidFill>
                  <a:srgbClr val="C00000"/>
                </a:solidFill>
              </a:rPr>
              <a:t> </a:t>
            </a:r>
            <a:r>
              <a:rPr lang="ru-RU" b="1" u="sng" dirty="0" err="1" smtClean="0">
                <a:solidFill>
                  <a:srgbClr val="C00000"/>
                </a:solidFill>
              </a:rPr>
              <a:t>потрібно</a:t>
            </a:r>
            <a:r>
              <a:rPr lang="ru-RU" b="1" u="sng" dirty="0" smtClean="0">
                <a:solidFill>
                  <a:srgbClr val="C00000"/>
                </a:solidFill>
              </a:rPr>
              <a:t> </a:t>
            </a:r>
            <a:r>
              <a:rPr lang="ru-RU" b="1" u="sng" dirty="0" err="1" smtClean="0">
                <a:solidFill>
                  <a:srgbClr val="C00000"/>
                </a:solidFill>
              </a:rPr>
              <a:t>виконувати</a:t>
            </a:r>
            <a:r>
              <a:rPr lang="ru-RU" b="1" u="sng" dirty="0" smtClean="0">
                <a:solidFill>
                  <a:srgbClr val="C00000"/>
                </a:solidFill>
              </a:rPr>
              <a:t> </a:t>
            </a:r>
            <a:r>
              <a:rPr lang="ru-RU" b="1" u="sng" dirty="0" err="1" smtClean="0">
                <a:solidFill>
                  <a:srgbClr val="C00000"/>
                </a:solidFill>
              </a:rPr>
              <a:t>обовязково</a:t>
            </a:r>
            <a:r>
              <a:rPr lang="ru-RU" b="1" u="sng" dirty="0" smtClean="0">
                <a:solidFill>
                  <a:srgbClr val="C00000"/>
                </a:solidFill>
              </a:rPr>
              <a:t> !</a:t>
            </a:r>
            <a:endParaRPr lang="ru-RU" b="1" u="sng" dirty="0">
              <a:solidFill>
                <a:srgbClr val="C00000"/>
              </a:solidFill>
            </a:endParaRPr>
          </a:p>
          <a:p>
            <a:endParaRPr lang="ru-RU" dirty="0" smtClean="0"/>
          </a:p>
        </p:txBody>
      </p:sp>
    </p:spTree>
    <p:extLst>
      <p:ext uri="{BB962C8B-B14F-4D97-AF65-F5344CB8AC3E}">
        <p14:creationId xmlns:p14="http://schemas.microsoft.com/office/powerpoint/2010/main" val="4227453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E2EA224-A3F1-4CCB-BEB5-52E4ADD89E99}"/>
              </a:ext>
            </a:extLst>
          </p:cNvPr>
          <p:cNvSpPr>
            <a:spLocks noGrp="1"/>
          </p:cNvSpPr>
          <p:nvPr>
            <p:ph type="title"/>
          </p:nvPr>
        </p:nvSpPr>
        <p:spPr>
          <a:xfrm>
            <a:off x="803366" y="0"/>
            <a:ext cx="10515600" cy="1325563"/>
          </a:xfrm>
        </p:spPr>
        <p:txBody>
          <a:bodyPr/>
          <a:lstStyle/>
          <a:p>
            <a:r>
              <a:rPr lang="uk-UA" dirty="0" smtClean="0"/>
              <a:t>Відповіді на поставлені питання</a:t>
            </a:r>
            <a:endParaRPr lang="ru-UA" dirty="0"/>
          </a:p>
        </p:txBody>
      </p:sp>
      <p:sp>
        <p:nvSpPr>
          <p:cNvPr id="2" name="Прямоугольник 1"/>
          <p:cNvSpPr/>
          <p:nvPr/>
        </p:nvSpPr>
        <p:spPr>
          <a:xfrm>
            <a:off x="803366" y="1178396"/>
            <a:ext cx="10761617" cy="4247317"/>
          </a:xfrm>
          <a:prstGeom prst="rect">
            <a:avLst/>
          </a:prstGeom>
        </p:spPr>
        <p:txBody>
          <a:bodyPr wrap="square">
            <a:spAutoFit/>
          </a:bodyPr>
          <a:lstStyle/>
          <a:p>
            <a:r>
              <a:rPr lang="uk-UA" b="1" dirty="0" smtClean="0"/>
              <a:t>Питання 8. </a:t>
            </a:r>
          </a:p>
          <a:p>
            <a:endParaRPr lang="ru-RU" dirty="0" smtClean="0"/>
          </a:p>
          <a:p>
            <a:r>
              <a:rPr lang="ru-RU" b="1" dirty="0"/>
              <a:t>Для </a:t>
            </a:r>
            <a:r>
              <a:rPr lang="ru-RU" b="1" dirty="0" err="1"/>
              <a:t>цілей</a:t>
            </a:r>
            <a:r>
              <a:rPr lang="ru-RU" b="1" dirty="0"/>
              <a:t> доставки </a:t>
            </a:r>
            <a:r>
              <a:rPr lang="ru-RU" b="1" dirty="0" err="1"/>
              <a:t>гуманітарної</a:t>
            </a:r>
            <a:r>
              <a:rPr lang="ru-RU" b="1" dirty="0"/>
              <a:t> </a:t>
            </a:r>
            <a:r>
              <a:rPr lang="ru-RU" b="1" dirty="0" err="1"/>
              <a:t>допомоги</a:t>
            </a:r>
            <a:r>
              <a:rPr lang="ru-RU" b="1" dirty="0"/>
              <a:t>, </a:t>
            </a:r>
            <a:r>
              <a:rPr lang="ru-RU" b="1" dirty="0" err="1"/>
              <a:t>маємо</a:t>
            </a:r>
            <a:r>
              <a:rPr lang="ru-RU" b="1" dirty="0"/>
              <a:t> </a:t>
            </a:r>
            <a:r>
              <a:rPr lang="ru-RU" b="1" dirty="0" err="1"/>
              <a:t>намір</a:t>
            </a:r>
            <a:r>
              <a:rPr lang="ru-RU" b="1" dirty="0"/>
              <a:t> </a:t>
            </a:r>
            <a:r>
              <a:rPr lang="ru-RU" b="1" dirty="0" err="1"/>
              <a:t>придбати</a:t>
            </a:r>
            <a:r>
              <a:rPr lang="ru-RU" b="1" dirty="0"/>
              <a:t> в </a:t>
            </a:r>
            <a:r>
              <a:rPr lang="ru-RU" b="1" dirty="0" err="1"/>
              <a:t>організацію</a:t>
            </a:r>
            <a:r>
              <a:rPr lang="ru-RU" b="1" dirty="0"/>
              <a:t> </a:t>
            </a:r>
            <a:r>
              <a:rPr lang="ru-RU" b="1" dirty="0" err="1"/>
              <a:t>автомобіль</a:t>
            </a:r>
            <a:r>
              <a:rPr lang="ru-RU" b="1" dirty="0"/>
              <a:t>. </a:t>
            </a:r>
            <a:r>
              <a:rPr lang="ru-RU" b="1" dirty="0" err="1"/>
              <a:t>Раніше</a:t>
            </a:r>
            <a:r>
              <a:rPr lang="ru-RU" b="1" dirty="0"/>
              <a:t> </a:t>
            </a:r>
            <a:r>
              <a:rPr lang="ru-RU" b="1" dirty="0" err="1"/>
              <a:t>необхідності</a:t>
            </a:r>
            <a:r>
              <a:rPr lang="ru-RU" b="1" dirty="0"/>
              <a:t> в </a:t>
            </a:r>
            <a:r>
              <a:rPr lang="ru-RU" b="1" dirty="0" err="1"/>
              <a:t>ньому</a:t>
            </a:r>
            <a:r>
              <a:rPr lang="ru-RU" b="1" dirty="0"/>
              <a:t> для </a:t>
            </a:r>
            <a:r>
              <a:rPr lang="ru-RU" b="1" dirty="0" err="1"/>
              <a:t>реалізації</a:t>
            </a:r>
            <a:r>
              <a:rPr lang="ru-RU" b="1" dirty="0"/>
              <a:t> </a:t>
            </a:r>
            <a:r>
              <a:rPr lang="ru-RU" b="1" dirty="0" err="1"/>
              <a:t>статутних</a:t>
            </a:r>
            <a:r>
              <a:rPr lang="ru-RU" b="1" dirty="0"/>
              <a:t> </a:t>
            </a:r>
            <a:r>
              <a:rPr lang="ru-RU" b="1" dirty="0" err="1"/>
              <a:t>цілей</a:t>
            </a:r>
            <a:r>
              <a:rPr lang="ru-RU" b="1" dirty="0"/>
              <a:t> не </a:t>
            </a:r>
            <a:r>
              <a:rPr lang="ru-RU" b="1" dirty="0" err="1"/>
              <a:t>було</a:t>
            </a:r>
            <a:r>
              <a:rPr lang="ru-RU" b="1" dirty="0"/>
              <a:t>, але зараз є. </a:t>
            </a:r>
            <a:endParaRPr lang="ru-RU" b="1" dirty="0" smtClean="0"/>
          </a:p>
          <a:p>
            <a:r>
              <a:rPr lang="ru-RU" b="1" dirty="0" smtClean="0"/>
              <a:t>Просимо </a:t>
            </a:r>
            <a:r>
              <a:rPr lang="ru-RU" b="1" dirty="0" err="1"/>
              <a:t>надати</a:t>
            </a:r>
            <a:r>
              <a:rPr lang="ru-RU" b="1" dirty="0"/>
              <a:t> </a:t>
            </a:r>
            <a:r>
              <a:rPr lang="ru-RU" b="1" dirty="0" err="1"/>
              <a:t>роз’яснення</a:t>
            </a:r>
            <a:r>
              <a:rPr lang="ru-RU" b="1" dirty="0"/>
              <a:t>:</a:t>
            </a:r>
          </a:p>
          <a:p>
            <a:r>
              <a:rPr lang="ru-RU" b="1" dirty="0"/>
              <a:t>• </a:t>
            </a:r>
            <a:r>
              <a:rPr lang="ru-RU" b="1" dirty="0" err="1"/>
              <a:t>особливості</a:t>
            </a:r>
            <a:r>
              <a:rPr lang="ru-RU" b="1" dirty="0"/>
              <a:t> </a:t>
            </a:r>
            <a:r>
              <a:rPr lang="ru-RU" b="1" dirty="0" err="1"/>
              <a:t>процедури</a:t>
            </a:r>
            <a:r>
              <a:rPr lang="ru-RU" b="1" dirty="0"/>
              <a:t> </a:t>
            </a:r>
            <a:r>
              <a:rPr lang="ru-RU" b="1" dirty="0" err="1"/>
              <a:t>придбання</a:t>
            </a:r>
            <a:r>
              <a:rPr lang="ru-RU" b="1" dirty="0"/>
              <a:t>, </a:t>
            </a:r>
            <a:r>
              <a:rPr lang="ru-RU" b="1" dirty="0" err="1"/>
              <a:t>обліку</a:t>
            </a:r>
            <a:r>
              <a:rPr lang="ru-RU" b="1" dirty="0"/>
              <a:t> і </a:t>
            </a:r>
            <a:r>
              <a:rPr lang="ru-RU" b="1" dirty="0" err="1" smtClean="0"/>
              <a:t>використання</a:t>
            </a:r>
            <a:r>
              <a:rPr lang="ru-RU" b="1" dirty="0" smtClean="0"/>
              <a:t> </a:t>
            </a:r>
            <a:r>
              <a:rPr lang="ru-RU" b="1" dirty="0"/>
              <a:t>транспортного </a:t>
            </a:r>
            <a:r>
              <a:rPr lang="ru-RU" b="1" dirty="0" err="1"/>
              <a:t>засобу</a:t>
            </a:r>
            <a:r>
              <a:rPr lang="ru-RU" b="1" dirty="0"/>
              <a:t> в </a:t>
            </a:r>
            <a:r>
              <a:rPr lang="ru-RU" b="1" dirty="0" err="1"/>
              <a:t>бухгалтерському</a:t>
            </a:r>
            <a:r>
              <a:rPr lang="ru-RU" b="1" dirty="0"/>
              <a:t> </a:t>
            </a:r>
            <a:r>
              <a:rPr lang="ru-RU" b="1" dirty="0" err="1"/>
              <a:t>обліку</a:t>
            </a:r>
            <a:r>
              <a:rPr lang="ru-RU" b="1" dirty="0"/>
              <a:t> </a:t>
            </a:r>
            <a:r>
              <a:rPr lang="ru-RU" b="1" dirty="0" err="1"/>
              <a:t>неурядової</a:t>
            </a:r>
            <a:r>
              <a:rPr lang="ru-RU" b="1" dirty="0"/>
              <a:t> </a:t>
            </a:r>
            <a:r>
              <a:rPr lang="ru-RU" b="1" dirty="0" err="1"/>
              <a:t>організації</a:t>
            </a:r>
            <a:r>
              <a:rPr lang="ru-RU" b="1" dirty="0"/>
              <a:t>;</a:t>
            </a:r>
          </a:p>
          <a:p>
            <a:r>
              <a:rPr lang="ru-RU" b="1" dirty="0"/>
              <a:t>• </a:t>
            </a:r>
            <a:r>
              <a:rPr lang="ru-RU" b="1" dirty="0" err="1"/>
              <a:t>особливості</a:t>
            </a:r>
            <a:r>
              <a:rPr lang="ru-RU" b="1" dirty="0"/>
              <a:t> </a:t>
            </a:r>
            <a:r>
              <a:rPr lang="ru-RU" b="1" dirty="0" err="1"/>
              <a:t>звітування</a:t>
            </a:r>
            <a:r>
              <a:rPr lang="ru-RU" b="1" dirty="0"/>
              <a:t> за </a:t>
            </a:r>
            <a:r>
              <a:rPr lang="ru-RU" b="1" dirty="0" err="1"/>
              <a:t>користування</a:t>
            </a:r>
            <a:r>
              <a:rPr lang="ru-RU" b="1" dirty="0"/>
              <a:t> </a:t>
            </a:r>
            <a:r>
              <a:rPr lang="ru-RU" b="1" dirty="0" err="1"/>
              <a:t>транспортним</a:t>
            </a:r>
            <a:r>
              <a:rPr lang="ru-RU" b="1" dirty="0"/>
              <a:t> </a:t>
            </a:r>
            <a:r>
              <a:rPr lang="ru-RU" b="1" dirty="0" err="1"/>
              <a:t>засобом</a:t>
            </a:r>
            <a:r>
              <a:rPr lang="ru-RU" b="1" dirty="0"/>
              <a:t> для НУО з метою </a:t>
            </a:r>
            <a:r>
              <a:rPr lang="ru-RU" b="1" dirty="0" err="1"/>
              <a:t>надання</a:t>
            </a:r>
            <a:r>
              <a:rPr lang="ru-RU" b="1" dirty="0"/>
              <a:t> </a:t>
            </a:r>
            <a:r>
              <a:rPr lang="ru-RU" b="1" dirty="0" err="1"/>
              <a:t>юридичної</a:t>
            </a:r>
            <a:r>
              <a:rPr lang="ru-RU" b="1" dirty="0"/>
              <a:t> </a:t>
            </a:r>
            <a:r>
              <a:rPr lang="ru-RU" b="1" dirty="0" err="1"/>
              <a:t>допомоги</a:t>
            </a:r>
            <a:endParaRPr lang="ru-RU" b="1" dirty="0"/>
          </a:p>
          <a:p>
            <a:r>
              <a:rPr lang="ru-RU" b="1" dirty="0" err="1"/>
              <a:t>Окрім</a:t>
            </a:r>
            <a:r>
              <a:rPr lang="ru-RU" b="1" dirty="0"/>
              <a:t> </a:t>
            </a:r>
            <a:r>
              <a:rPr lang="ru-RU" b="1" dirty="0" err="1"/>
              <a:t>роз’яснень</a:t>
            </a:r>
            <a:r>
              <a:rPr lang="ru-RU" b="1" dirty="0"/>
              <a:t> </a:t>
            </a:r>
            <a:r>
              <a:rPr lang="ru-RU" b="1" dirty="0" err="1"/>
              <a:t>будемо</a:t>
            </a:r>
            <a:r>
              <a:rPr lang="ru-RU" b="1" dirty="0"/>
              <a:t> </a:t>
            </a:r>
            <a:r>
              <a:rPr lang="ru-RU" b="1" dirty="0" err="1"/>
              <a:t>вдячні</a:t>
            </a:r>
            <a:r>
              <a:rPr lang="ru-RU" b="1" dirty="0"/>
              <a:t> </a:t>
            </a:r>
            <a:r>
              <a:rPr lang="ru-RU" b="1" dirty="0" err="1"/>
              <a:t>також</a:t>
            </a:r>
            <a:r>
              <a:rPr lang="ru-RU" b="1" dirty="0"/>
              <a:t> за </a:t>
            </a:r>
            <a:r>
              <a:rPr lang="ru-RU" b="1" dirty="0" err="1"/>
              <a:t>корисні</a:t>
            </a:r>
            <a:r>
              <a:rPr lang="ru-RU" b="1" dirty="0"/>
              <a:t> </a:t>
            </a:r>
            <a:r>
              <a:rPr lang="ru-RU" b="1" dirty="0" err="1"/>
              <a:t>посилання</a:t>
            </a:r>
            <a:r>
              <a:rPr lang="ru-RU" b="1" dirty="0"/>
              <a:t> за темою </a:t>
            </a:r>
            <a:r>
              <a:rPr lang="ru-RU" b="1" dirty="0" err="1"/>
              <a:t>цього</a:t>
            </a:r>
            <a:r>
              <a:rPr lang="ru-RU" b="1" dirty="0"/>
              <a:t> </a:t>
            </a:r>
            <a:r>
              <a:rPr lang="ru-RU" b="1" dirty="0" err="1"/>
              <a:t>питання</a:t>
            </a:r>
            <a:r>
              <a:rPr lang="ru-RU" b="1" dirty="0" smtClean="0"/>
              <a:t>.</a:t>
            </a:r>
          </a:p>
          <a:p>
            <a:endParaRPr lang="ru-RU" b="1" dirty="0" smtClean="0"/>
          </a:p>
          <a:p>
            <a:r>
              <a:rPr lang="ru-RU" b="1" dirty="0" smtClean="0"/>
              <a:t>Постанова </a:t>
            </a:r>
            <a:r>
              <a:rPr lang="ru-RU" b="1" dirty="0" err="1"/>
              <a:t>Кабінету</a:t>
            </a:r>
            <a:r>
              <a:rPr lang="ru-RU" b="1" dirty="0"/>
              <a:t> </a:t>
            </a:r>
            <a:r>
              <a:rPr lang="ru-RU" b="1" dirty="0" err="1"/>
              <a:t>Міністрів</a:t>
            </a:r>
            <a:r>
              <a:rPr lang="ru-RU" b="1" dirty="0"/>
              <a:t> </a:t>
            </a:r>
            <a:r>
              <a:rPr lang="ru-RU" b="1" dirty="0" err="1"/>
              <a:t>України</a:t>
            </a:r>
            <a:endParaRPr lang="ru-RU" b="1" dirty="0"/>
          </a:p>
          <a:p>
            <a:r>
              <a:rPr lang="ru-RU" b="1" dirty="0" err="1"/>
              <a:t>від</a:t>
            </a:r>
            <a:r>
              <a:rPr lang="ru-RU" b="1" dirty="0"/>
              <a:t> 4 </a:t>
            </a:r>
            <a:r>
              <a:rPr lang="ru-RU" b="1" dirty="0" err="1"/>
              <a:t>березня</a:t>
            </a:r>
            <a:r>
              <a:rPr lang="ru-RU" b="1" dirty="0"/>
              <a:t> 2022 р. № </a:t>
            </a:r>
            <a:r>
              <a:rPr lang="ru-RU" b="1" dirty="0" smtClean="0"/>
              <a:t>190</a:t>
            </a:r>
          </a:p>
          <a:p>
            <a:endParaRPr lang="ru-RU" b="1" dirty="0"/>
          </a:p>
          <a:p>
            <a:endParaRPr lang="ru-RU" b="1" dirty="0" smtClean="0"/>
          </a:p>
        </p:txBody>
      </p:sp>
    </p:spTree>
    <p:extLst>
      <p:ext uri="{BB962C8B-B14F-4D97-AF65-F5344CB8AC3E}">
        <p14:creationId xmlns:p14="http://schemas.microsoft.com/office/powerpoint/2010/main" val="639874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E2EA224-A3F1-4CCB-BEB5-52E4ADD89E99}"/>
              </a:ext>
            </a:extLst>
          </p:cNvPr>
          <p:cNvSpPr>
            <a:spLocks noGrp="1"/>
          </p:cNvSpPr>
          <p:nvPr>
            <p:ph type="title"/>
          </p:nvPr>
        </p:nvSpPr>
        <p:spPr>
          <a:xfrm>
            <a:off x="803366" y="0"/>
            <a:ext cx="10515600" cy="1325563"/>
          </a:xfrm>
        </p:spPr>
        <p:txBody>
          <a:bodyPr/>
          <a:lstStyle/>
          <a:p>
            <a:r>
              <a:rPr lang="uk-UA" dirty="0" smtClean="0"/>
              <a:t>Відповіді на поставлені питання</a:t>
            </a:r>
            <a:endParaRPr lang="ru-UA" dirty="0"/>
          </a:p>
        </p:txBody>
      </p:sp>
      <p:sp>
        <p:nvSpPr>
          <p:cNvPr id="2" name="Прямоугольник 1"/>
          <p:cNvSpPr/>
          <p:nvPr/>
        </p:nvSpPr>
        <p:spPr>
          <a:xfrm>
            <a:off x="803366" y="1178396"/>
            <a:ext cx="10761617" cy="646331"/>
          </a:xfrm>
          <a:prstGeom prst="rect">
            <a:avLst/>
          </a:prstGeom>
        </p:spPr>
        <p:txBody>
          <a:bodyPr wrap="square">
            <a:spAutoFit/>
          </a:bodyPr>
          <a:lstStyle/>
          <a:p>
            <a:endParaRPr lang="ru-RU" b="1" dirty="0"/>
          </a:p>
          <a:p>
            <a:endParaRPr lang="ru-RU" b="1" dirty="0" smtClean="0"/>
          </a:p>
        </p:txBody>
      </p:sp>
      <p:sp>
        <p:nvSpPr>
          <p:cNvPr id="3" name="Скругленный прямоугольник 2"/>
          <p:cNvSpPr/>
          <p:nvPr/>
        </p:nvSpPr>
        <p:spPr>
          <a:xfrm>
            <a:off x="557349" y="1325563"/>
            <a:ext cx="5425440" cy="45894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“У разі введення воєнного стану в Україні або в окремих її місцевостях внесення інформації до електронного реєстру суб’єктами господарювання про надходження, передачу, реалізацію транспортних засобів та їх складових частин, що мають ідентифікаційні номери, тимчасово припиняється.</a:t>
            </a:r>
          </a:p>
          <a:p>
            <a:pPr algn="ctr"/>
            <a:endParaRPr lang="uk-UA" dirty="0"/>
          </a:p>
          <a:p>
            <a:pPr algn="ctr"/>
            <a:r>
              <a:rPr lang="uk-UA" dirty="0"/>
              <a:t>З дня припинення або скасування воєнного стану на всій території України або в окремих її місцевостях суб’єкти господарювання </a:t>
            </a:r>
            <a:r>
              <a:rPr lang="uk-UA" dirty="0">
                <a:solidFill>
                  <a:srgbClr val="C00000"/>
                </a:solidFill>
              </a:rPr>
              <a:t>протягом дев’яноста днів зобов’язані </a:t>
            </a:r>
            <a:r>
              <a:rPr lang="uk-UA" dirty="0" err="1">
                <a:solidFill>
                  <a:srgbClr val="C00000"/>
                </a:solidFill>
              </a:rPr>
              <a:t>внести</a:t>
            </a:r>
            <a:r>
              <a:rPr lang="uk-UA" dirty="0">
                <a:solidFill>
                  <a:srgbClr val="C00000"/>
                </a:solidFill>
              </a:rPr>
              <a:t> інформацію про надходження, передачу, реалізацію транспортних засобів та їх складових частин, що мають ідентифікаційні номери, до електронного реєстру</a:t>
            </a:r>
            <a:r>
              <a:rPr lang="uk-UA" dirty="0"/>
              <a:t>.”</a:t>
            </a:r>
          </a:p>
        </p:txBody>
      </p:sp>
      <p:sp>
        <p:nvSpPr>
          <p:cNvPr id="5" name="Скругленный прямоугольник 4"/>
          <p:cNvSpPr/>
          <p:nvPr/>
        </p:nvSpPr>
        <p:spPr>
          <a:xfrm>
            <a:off x="6228806" y="1178397"/>
            <a:ext cx="5736771" cy="48827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“У разі введення воєнного стану в Україні або в окремих її місцевостях внесення інформації до електронного реєстру за місцезнаходженням торговельних приміщень суб’єктами господарювання про здійснення продажу транспортних засобів, зокрема укладення договорів купівлі-продажу транспортних засобів, тимчасово припиняється.</a:t>
            </a:r>
          </a:p>
          <a:p>
            <a:pPr algn="ctr"/>
            <a:endParaRPr lang="uk-UA" dirty="0"/>
          </a:p>
          <a:p>
            <a:pPr algn="ctr"/>
            <a:r>
              <a:rPr lang="uk-UA" dirty="0"/>
              <a:t>З дня припинення або скасування воєнного стану на всій території України або в окремих її місцевостях суб’єкти господарювання, які здійснили продаж транспортних засобів, зокрема шляхом укладення договорів купівлі-продажу транспортних засобів</a:t>
            </a:r>
            <a:r>
              <a:rPr lang="uk-UA" dirty="0">
                <a:solidFill>
                  <a:srgbClr val="C00000"/>
                </a:solidFill>
              </a:rPr>
              <a:t>, зобов’язані протягом дев’яноста днів </a:t>
            </a:r>
            <a:r>
              <a:rPr lang="uk-UA" dirty="0" err="1">
                <a:solidFill>
                  <a:srgbClr val="C00000"/>
                </a:solidFill>
              </a:rPr>
              <a:t>внести</a:t>
            </a:r>
            <a:r>
              <a:rPr lang="uk-UA" dirty="0">
                <a:solidFill>
                  <a:srgbClr val="C00000"/>
                </a:solidFill>
              </a:rPr>
              <a:t> відповідну інформацію до електронного реєстру за місцезнаходженням торговельних приміщень.”.</a:t>
            </a:r>
          </a:p>
        </p:txBody>
      </p:sp>
    </p:spTree>
    <p:extLst>
      <p:ext uri="{BB962C8B-B14F-4D97-AF65-F5344CB8AC3E}">
        <p14:creationId xmlns:p14="http://schemas.microsoft.com/office/powerpoint/2010/main" val="540514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E2EA224-A3F1-4CCB-BEB5-52E4ADD89E99}"/>
              </a:ext>
            </a:extLst>
          </p:cNvPr>
          <p:cNvSpPr>
            <a:spLocks noGrp="1"/>
          </p:cNvSpPr>
          <p:nvPr>
            <p:ph type="title"/>
          </p:nvPr>
        </p:nvSpPr>
        <p:spPr>
          <a:xfrm>
            <a:off x="803366" y="0"/>
            <a:ext cx="10515600" cy="1325563"/>
          </a:xfrm>
        </p:spPr>
        <p:txBody>
          <a:bodyPr/>
          <a:lstStyle/>
          <a:p>
            <a:r>
              <a:rPr lang="uk-UA" dirty="0" smtClean="0"/>
              <a:t>Відповіді на поставлені питання</a:t>
            </a:r>
            <a:endParaRPr lang="ru-UA" dirty="0"/>
          </a:p>
        </p:txBody>
      </p:sp>
      <p:sp>
        <p:nvSpPr>
          <p:cNvPr id="2" name="Прямоугольник 1"/>
          <p:cNvSpPr/>
          <p:nvPr/>
        </p:nvSpPr>
        <p:spPr>
          <a:xfrm>
            <a:off x="803366" y="1178396"/>
            <a:ext cx="10761617" cy="3970318"/>
          </a:xfrm>
          <a:prstGeom prst="rect">
            <a:avLst/>
          </a:prstGeom>
        </p:spPr>
        <p:txBody>
          <a:bodyPr wrap="square">
            <a:spAutoFit/>
          </a:bodyPr>
          <a:lstStyle/>
          <a:p>
            <a:r>
              <a:rPr lang="uk-UA" b="1" dirty="0" smtClean="0"/>
              <a:t>Питання 8. </a:t>
            </a:r>
          </a:p>
          <a:p>
            <a:r>
              <a:rPr lang="ru-RU" dirty="0" err="1"/>
              <a:t>Збір</a:t>
            </a:r>
            <a:r>
              <a:rPr lang="ru-RU" dirty="0"/>
              <a:t> в </a:t>
            </a:r>
            <a:r>
              <a:rPr lang="ru-RU" dirty="0" err="1"/>
              <a:t>Пенсійний</a:t>
            </a:r>
            <a:r>
              <a:rPr lang="ru-RU" dirty="0"/>
              <a:t> фонд </a:t>
            </a:r>
            <a:r>
              <a:rPr lang="ru-RU" dirty="0" err="1"/>
              <a:t>сплачується</a:t>
            </a:r>
            <a:r>
              <a:rPr lang="ru-RU" dirty="0"/>
              <a:t> при </a:t>
            </a:r>
            <a:r>
              <a:rPr lang="ru-RU" dirty="0" err="1"/>
              <a:t>придбанні</a:t>
            </a:r>
            <a:r>
              <a:rPr lang="ru-RU" dirty="0"/>
              <a:t> </a:t>
            </a:r>
            <a:r>
              <a:rPr lang="ru-RU" dirty="0" err="1"/>
              <a:t>легкових</a:t>
            </a:r>
            <a:r>
              <a:rPr lang="ru-RU" dirty="0"/>
              <a:t> </a:t>
            </a:r>
            <a:r>
              <a:rPr lang="ru-RU" dirty="0" err="1"/>
              <a:t>автомобілів</a:t>
            </a:r>
            <a:r>
              <a:rPr lang="ru-RU" dirty="0"/>
              <a:t>, </a:t>
            </a:r>
            <a:r>
              <a:rPr lang="ru-RU" dirty="0" err="1"/>
              <a:t>які</a:t>
            </a:r>
            <a:r>
              <a:rPr lang="ru-RU" dirty="0"/>
              <a:t> </a:t>
            </a:r>
            <a:r>
              <a:rPr lang="ru-RU" dirty="0" err="1"/>
              <a:t>підлягають</a:t>
            </a:r>
            <a:r>
              <a:rPr lang="ru-RU" dirty="0"/>
              <a:t> </a:t>
            </a:r>
            <a:r>
              <a:rPr lang="ru-RU" dirty="0" err="1"/>
              <a:t>першій</a:t>
            </a:r>
            <a:r>
              <a:rPr lang="ru-RU" dirty="0"/>
              <a:t> </a:t>
            </a:r>
            <a:r>
              <a:rPr lang="ru-RU" dirty="0" err="1"/>
              <a:t>державній</a:t>
            </a:r>
            <a:r>
              <a:rPr lang="ru-RU" dirty="0"/>
              <a:t> </a:t>
            </a:r>
            <a:r>
              <a:rPr lang="ru-RU" dirty="0" err="1"/>
              <a:t>реєстрації</a:t>
            </a:r>
            <a:r>
              <a:rPr lang="ru-RU" dirty="0"/>
              <a:t> в </a:t>
            </a:r>
            <a:r>
              <a:rPr lang="ru-RU" dirty="0" err="1"/>
              <a:t>Україні</a:t>
            </a:r>
            <a:r>
              <a:rPr lang="ru-RU" dirty="0"/>
              <a:t> </a:t>
            </a:r>
            <a:r>
              <a:rPr lang="ru-RU" dirty="0" err="1"/>
              <a:t>територіальними</a:t>
            </a:r>
            <a:r>
              <a:rPr lang="ru-RU" dirty="0"/>
              <a:t> органами МВС, </a:t>
            </a:r>
            <a:r>
              <a:rPr lang="ru-RU" dirty="0" err="1"/>
              <a:t>крім</a:t>
            </a:r>
            <a:r>
              <a:rPr lang="ru-RU" dirty="0"/>
              <a:t> </a:t>
            </a:r>
            <a:r>
              <a:rPr lang="ru-RU" dirty="0" err="1"/>
              <a:t>випадків</a:t>
            </a:r>
            <a:r>
              <a:rPr lang="ru-RU" dirty="0"/>
              <a:t> </a:t>
            </a:r>
            <a:r>
              <a:rPr lang="ru-RU" dirty="0" err="1"/>
              <a:t>забезпечення</a:t>
            </a:r>
            <a:r>
              <a:rPr lang="ru-RU" dirty="0"/>
              <a:t> </a:t>
            </a:r>
            <a:r>
              <a:rPr lang="ru-RU" dirty="0" err="1"/>
              <a:t>легковими</a:t>
            </a:r>
            <a:r>
              <a:rPr lang="ru-RU" dirty="0"/>
              <a:t> </a:t>
            </a:r>
            <a:r>
              <a:rPr lang="ru-RU" dirty="0" err="1"/>
              <a:t>автомобілями</a:t>
            </a:r>
            <a:r>
              <a:rPr lang="ru-RU" dirty="0"/>
              <a:t> </a:t>
            </a:r>
            <a:r>
              <a:rPr lang="ru-RU" dirty="0" err="1"/>
              <a:t>інвалідів</a:t>
            </a:r>
            <a:r>
              <a:rPr lang="ru-RU" dirty="0"/>
              <a:t> та </a:t>
            </a:r>
            <a:r>
              <a:rPr lang="ru-RU" dirty="0" err="1"/>
              <a:t>успадкування</a:t>
            </a:r>
            <a:r>
              <a:rPr lang="ru-RU" dirty="0"/>
              <a:t> </a:t>
            </a:r>
            <a:r>
              <a:rPr lang="ru-RU" dirty="0" err="1"/>
              <a:t>легкових</a:t>
            </a:r>
            <a:r>
              <a:rPr lang="ru-RU" dirty="0"/>
              <a:t> </a:t>
            </a:r>
            <a:r>
              <a:rPr lang="ru-RU" dirty="0" err="1"/>
              <a:t>автомобілів</a:t>
            </a:r>
            <a:r>
              <a:rPr lang="ru-RU" dirty="0"/>
              <a:t> (п. 7 ст. 1 Закону №400</a:t>
            </a:r>
            <a:r>
              <a:rPr lang="ru-RU" dirty="0" smtClean="0"/>
              <a:t>).</a:t>
            </a:r>
          </a:p>
          <a:p>
            <a:endParaRPr lang="ru-RU" dirty="0"/>
          </a:p>
          <a:p>
            <a:r>
              <a:rPr lang="ru-RU" dirty="0"/>
              <a:t>Ставки </a:t>
            </a:r>
            <a:r>
              <a:rPr lang="ru-RU" dirty="0" err="1"/>
              <a:t>пенсійного</a:t>
            </a:r>
            <a:r>
              <a:rPr lang="ru-RU" dirty="0"/>
              <a:t> </a:t>
            </a:r>
            <a:r>
              <a:rPr lang="ru-RU" dirty="0" err="1"/>
              <a:t>збору</a:t>
            </a:r>
            <a:r>
              <a:rPr lang="ru-RU" dirty="0"/>
              <a:t> у </a:t>
            </a:r>
            <a:r>
              <a:rPr lang="ru-RU" dirty="0" err="1"/>
              <a:t>разі</a:t>
            </a:r>
            <a:r>
              <a:rPr lang="ru-RU" dirty="0"/>
              <a:t> </a:t>
            </a:r>
            <a:r>
              <a:rPr lang="ru-RU" dirty="0" err="1"/>
              <a:t>придбання</a:t>
            </a:r>
            <a:r>
              <a:rPr lang="ru-RU" dirty="0"/>
              <a:t> легкового </a:t>
            </a:r>
            <a:r>
              <a:rPr lang="ru-RU" dirty="0" err="1"/>
              <a:t>автомобіля</a:t>
            </a:r>
            <a:r>
              <a:rPr lang="ru-RU" dirty="0"/>
              <a:t> </a:t>
            </a:r>
            <a:r>
              <a:rPr lang="ru-RU" dirty="0" err="1"/>
              <a:t>встановлені</a:t>
            </a:r>
            <a:r>
              <a:rPr lang="ru-RU" dirty="0"/>
              <a:t> в </a:t>
            </a:r>
            <a:r>
              <a:rPr lang="ru-RU" dirty="0" err="1"/>
              <a:t>різних</a:t>
            </a:r>
            <a:r>
              <a:rPr lang="ru-RU" dirty="0"/>
              <a:t> </a:t>
            </a:r>
            <a:r>
              <a:rPr lang="ru-RU" dirty="0" err="1"/>
              <a:t>розмірах</a:t>
            </a:r>
            <a:r>
              <a:rPr lang="ru-RU" dirty="0"/>
              <a:t> </a:t>
            </a:r>
            <a:r>
              <a:rPr lang="ru-RU" dirty="0" err="1"/>
              <a:t>залежно</a:t>
            </a:r>
            <a:r>
              <a:rPr lang="ru-RU" dirty="0"/>
              <a:t> </a:t>
            </a:r>
            <a:r>
              <a:rPr lang="ru-RU" dirty="0" err="1"/>
              <a:t>від</a:t>
            </a:r>
            <a:r>
              <a:rPr lang="ru-RU" dirty="0"/>
              <a:t> </a:t>
            </a:r>
            <a:r>
              <a:rPr lang="ru-RU" dirty="0" err="1"/>
              <a:t>його</a:t>
            </a:r>
            <a:r>
              <a:rPr lang="ru-RU" dirty="0"/>
              <a:t> </a:t>
            </a:r>
            <a:r>
              <a:rPr lang="ru-RU" dirty="0" err="1"/>
              <a:t>вартості</a:t>
            </a:r>
            <a:r>
              <a:rPr lang="ru-RU" dirty="0"/>
              <a:t> (п. 8 ст. 4 Закону №400):</a:t>
            </a:r>
          </a:p>
          <a:p>
            <a:endParaRPr lang="ru-RU" dirty="0"/>
          </a:p>
          <a:p>
            <a:r>
              <a:rPr lang="ru-RU" dirty="0"/>
              <a:t>3% – </a:t>
            </a:r>
            <a:r>
              <a:rPr lang="ru-RU" dirty="0" err="1"/>
              <a:t>якщо</a:t>
            </a:r>
            <a:r>
              <a:rPr lang="ru-RU" dirty="0"/>
              <a:t> </a:t>
            </a:r>
            <a:r>
              <a:rPr lang="ru-RU" dirty="0" err="1"/>
              <a:t>об'єкт</a:t>
            </a:r>
            <a:r>
              <a:rPr lang="ru-RU" dirty="0"/>
              <a:t> </a:t>
            </a:r>
            <a:r>
              <a:rPr lang="ru-RU" dirty="0" err="1"/>
              <a:t>оподаткування</a:t>
            </a:r>
            <a:r>
              <a:rPr lang="ru-RU" dirty="0"/>
              <a:t> не </a:t>
            </a:r>
            <a:r>
              <a:rPr lang="ru-RU" dirty="0" err="1"/>
              <a:t>перевищує</a:t>
            </a:r>
            <a:r>
              <a:rPr lang="ru-RU" dirty="0"/>
              <a:t> 165 </a:t>
            </a:r>
            <a:r>
              <a:rPr lang="ru-RU" dirty="0" err="1"/>
              <a:t>розмірів</a:t>
            </a:r>
            <a:r>
              <a:rPr lang="ru-RU" dirty="0"/>
              <a:t> </a:t>
            </a:r>
            <a:r>
              <a:rPr lang="ru-RU" dirty="0" err="1"/>
              <a:t>прожиткового</a:t>
            </a:r>
            <a:r>
              <a:rPr lang="ru-RU" dirty="0"/>
              <a:t> </a:t>
            </a:r>
            <a:r>
              <a:rPr lang="ru-RU" dirty="0" err="1"/>
              <a:t>мінімуму</a:t>
            </a:r>
            <a:r>
              <a:rPr lang="ru-RU" dirty="0"/>
              <a:t> для </a:t>
            </a:r>
            <a:r>
              <a:rPr lang="ru-RU" dirty="0" err="1"/>
              <a:t>працездатних</a:t>
            </a:r>
            <a:r>
              <a:rPr lang="ru-RU" dirty="0"/>
              <a:t> </a:t>
            </a:r>
            <a:r>
              <a:rPr lang="ru-RU" dirty="0" err="1"/>
              <a:t>осіб</a:t>
            </a:r>
            <a:r>
              <a:rPr lang="ru-RU" dirty="0"/>
              <a:t>, </a:t>
            </a:r>
            <a:r>
              <a:rPr lang="ru-RU" dirty="0" err="1"/>
              <a:t>встановленого</a:t>
            </a:r>
            <a:r>
              <a:rPr lang="ru-RU" dirty="0"/>
              <a:t> законом на 1 </a:t>
            </a:r>
            <a:r>
              <a:rPr lang="ru-RU" dirty="0" err="1"/>
              <a:t>січня</a:t>
            </a:r>
            <a:r>
              <a:rPr lang="ru-RU" dirty="0"/>
              <a:t> </a:t>
            </a:r>
            <a:r>
              <a:rPr lang="ru-RU" dirty="0" err="1"/>
              <a:t>звітного</a:t>
            </a:r>
            <a:r>
              <a:rPr lang="ru-RU" dirty="0"/>
              <a:t> </a:t>
            </a:r>
            <a:r>
              <a:rPr lang="ru-RU" dirty="0" smtClean="0"/>
              <a:t>року (2481 *165 = 409365,00 грн.);</a:t>
            </a:r>
            <a:endParaRPr lang="ru-RU" dirty="0"/>
          </a:p>
          <a:p>
            <a:r>
              <a:rPr lang="ru-RU" dirty="0"/>
              <a:t>4% – </a:t>
            </a:r>
            <a:r>
              <a:rPr lang="ru-RU" dirty="0" err="1"/>
              <a:t>якщо</a:t>
            </a:r>
            <a:r>
              <a:rPr lang="ru-RU" dirty="0"/>
              <a:t> </a:t>
            </a:r>
            <a:r>
              <a:rPr lang="ru-RU" dirty="0" err="1"/>
              <a:t>об'єкт</a:t>
            </a:r>
            <a:r>
              <a:rPr lang="ru-RU" dirty="0"/>
              <a:t> </a:t>
            </a:r>
            <a:r>
              <a:rPr lang="ru-RU" dirty="0" err="1"/>
              <a:t>оподаткування</a:t>
            </a:r>
            <a:r>
              <a:rPr lang="ru-RU" dirty="0"/>
              <a:t> </a:t>
            </a:r>
            <a:r>
              <a:rPr lang="ru-RU" dirty="0" err="1"/>
              <a:t>перевищує</a:t>
            </a:r>
            <a:r>
              <a:rPr lang="ru-RU" dirty="0"/>
              <a:t> 165, але не </a:t>
            </a:r>
            <a:r>
              <a:rPr lang="ru-RU" dirty="0" err="1"/>
              <a:t>перевищує</a:t>
            </a:r>
            <a:r>
              <a:rPr lang="ru-RU" dirty="0"/>
              <a:t> 290 </a:t>
            </a:r>
            <a:r>
              <a:rPr lang="ru-RU" dirty="0" err="1"/>
              <a:t>розмірів</a:t>
            </a:r>
            <a:r>
              <a:rPr lang="ru-RU" dirty="0"/>
              <a:t> </a:t>
            </a:r>
            <a:r>
              <a:rPr lang="ru-RU" dirty="0" err="1"/>
              <a:t>прожиткового</a:t>
            </a:r>
            <a:r>
              <a:rPr lang="ru-RU" dirty="0"/>
              <a:t> </a:t>
            </a:r>
            <a:r>
              <a:rPr lang="ru-RU" dirty="0" err="1"/>
              <a:t>мінімуму</a:t>
            </a:r>
            <a:r>
              <a:rPr lang="ru-RU" dirty="0"/>
              <a:t> для </a:t>
            </a:r>
            <a:r>
              <a:rPr lang="ru-RU" dirty="0" err="1"/>
              <a:t>працездатних</a:t>
            </a:r>
            <a:r>
              <a:rPr lang="ru-RU" dirty="0"/>
              <a:t> </a:t>
            </a:r>
            <a:r>
              <a:rPr lang="ru-RU" dirty="0" err="1"/>
              <a:t>осіб</a:t>
            </a:r>
            <a:r>
              <a:rPr lang="ru-RU" dirty="0"/>
              <a:t>, </a:t>
            </a:r>
            <a:r>
              <a:rPr lang="ru-RU" dirty="0" err="1"/>
              <a:t>встановленого</a:t>
            </a:r>
            <a:r>
              <a:rPr lang="ru-RU" dirty="0"/>
              <a:t> законом на 1 </a:t>
            </a:r>
            <a:r>
              <a:rPr lang="ru-RU" dirty="0" err="1"/>
              <a:t>січня</a:t>
            </a:r>
            <a:r>
              <a:rPr lang="ru-RU" dirty="0"/>
              <a:t> </a:t>
            </a:r>
            <a:r>
              <a:rPr lang="ru-RU" dirty="0" err="1"/>
              <a:t>звітного</a:t>
            </a:r>
            <a:r>
              <a:rPr lang="ru-RU" dirty="0"/>
              <a:t> року;</a:t>
            </a:r>
          </a:p>
          <a:p>
            <a:r>
              <a:rPr lang="ru-RU" dirty="0"/>
              <a:t>5% – </a:t>
            </a:r>
            <a:r>
              <a:rPr lang="ru-RU" dirty="0" err="1"/>
              <a:t>якщо</a:t>
            </a:r>
            <a:r>
              <a:rPr lang="ru-RU" dirty="0"/>
              <a:t> </a:t>
            </a:r>
            <a:r>
              <a:rPr lang="ru-RU" dirty="0" err="1"/>
              <a:t>об'єкт</a:t>
            </a:r>
            <a:r>
              <a:rPr lang="ru-RU" dirty="0"/>
              <a:t> </a:t>
            </a:r>
            <a:r>
              <a:rPr lang="ru-RU" dirty="0" err="1"/>
              <a:t>оподаткування</a:t>
            </a:r>
            <a:r>
              <a:rPr lang="ru-RU" dirty="0"/>
              <a:t> </a:t>
            </a:r>
            <a:r>
              <a:rPr lang="ru-RU" dirty="0" err="1"/>
              <a:t>перевищує</a:t>
            </a:r>
            <a:r>
              <a:rPr lang="ru-RU" dirty="0"/>
              <a:t> 290 </a:t>
            </a:r>
            <a:r>
              <a:rPr lang="ru-RU" dirty="0" err="1"/>
              <a:t>розмірів</a:t>
            </a:r>
            <a:r>
              <a:rPr lang="ru-RU" dirty="0"/>
              <a:t> </a:t>
            </a:r>
            <a:r>
              <a:rPr lang="ru-RU" dirty="0" err="1"/>
              <a:t>прожиткового</a:t>
            </a:r>
            <a:r>
              <a:rPr lang="ru-RU" dirty="0"/>
              <a:t> </a:t>
            </a:r>
            <a:r>
              <a:rPr lang="ru-RU" dirty="0" err="1"/>
              <a:t>мінімуму</a:t>
            </a:r>
            <a:r>
              <a:rPr lang="ru-RU" dirty="0"/>
              <a:t> для </a:t>
            </a:r>
            <a:r>
              <a:rPr lang="ru-RU" dirty="0" err="1"/>
              <a:t>працездатних</a:t>
            </a:r>
            <a:r>
              <a:rPr lang="ru-RU" dirty="0"/>
              <a:t> </a:t>
            </a:r>
            <a:r>
              <a:rPr lang="ru-RU" dirty="0" err="1"/>
              <a:t>осіб</a:t>
            </a:r>
            <a:r>
              <a:rPr lang="ru-RU" dirty="0"/>
              <a:t>, </a:t>
            </a:r>
            <a:r>
              <a:rPr lang="ru-RU" dirty="0" err="1"/>
              <a:t>встановленого</a:t>
            </a:r>
            <a:r>
              <a:rPr lang="ru-RU" dirty="0"/>
              <a:t> законом на 1 </a:t>
            </a:r>
            <a:r>
              <a:rPr lang="ru-RU" dirty="0" err="1"/>
              <a:t>січня</a:t>
            </a:r>
            <a:r>
              <a:rPr lang="ru-RU" dirty="0"/>
              <a:t> </a:t>
            </a:r>
            <a:r>
              <a:rPr lang="ru-RU" dirty="0" err="1"/>
              <a:t>звітного</a:t>
            </a:r>
            <a:r>
              <a:rPr lang="ru-RU" dirty="0"/>
              <a:t> року.</a:t>
            </a:r>
            <a:endParaRPr lang="ru-RU" dirty="0" smtClean="0"/>
          </a:p>
        </p:txBody>
      </p:sp>
    </p:spTree>
    <p:extLst>
      <p:ext uri="{BB962C8B-B14F-4D97-AF65-F5344CB8AC3E}">
        <p14:creationId xmlns:p14="http://schemas.microsoft.com/office/powerpoint/2010/main" val="3831603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16x9_Presentation_Compass_2019-02.png" descr="16x9_Presentation_Compass_2019-02.png"/>
          <p:cNvPicPr>
            <a:picLocks noChangeAspect="1"/>
          </p:cNvPicPr>
          <p:nvPr/>
        </p:nvPicPr>
        <p:blipFill>
          <a:blip r:embed="rId2" cstate="print">
            <a:extLst/>
          </a:blip>
          <a:stretch>
            <a:fillRect/>
          </a:stretch>
        </p:blipFill>
        <p:spPr>
          <a:xfrm>
            <a:off x="0" y="857"/>
            <a:ext cx="12192000" cy="6857143"/>
          </a:xfrm>
          <a:prstGeom prst="rect">
            <a:avLst/>
          </a:prstGeom>
          <a:ln w="12700">
            <a:miter lim="400000"/>
          </a:ln>
        </p:spPr>
      </p:pic>
      <p:sp>
        <p:nvSpPr>
          <p:cNvPr id="124" name="Структура презентации"/>
          <p:cNvSpPr txBox="1"/>
          <p:nvPr/>
        </p:nvSpPr>
        <p:spPr>
          <a:xfrm>
            <a:off x="5615802" y="239035"/>
            <a:ext cx="4733668"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a:defRPr sz="4800">
                <a:solidFill>
                  <a:srgbClr val="FFFFFF"/>
                </a:solidFill>
                <a:latin typeface="Montserrat SemiBold"/>
                <a:ea typeface="Montserrat SemiBold"/>
                <a:cs typeface="Montserrat SemiBold"/>
                <a:sym typeface="Montserrat SemiBold"/>
              </a:defRPr>
            </a:lvl1pPr>
          </a:lstStyle>
          <a:p>
            <a:r>
              <a:rPr lang="uk-UA" sz="2400" b="1" dirty="0">
                <a:solidFill>
                  <a:schemeClr val="accent1">
                    <a:lumMod val="50000"/>
                  </a:schemeClr>
                </a:solidFill>
              </a:rPr>
              <a:t>ТРЕНЕРКА – ШКУРКА ЛАРИСА</a:t>
            </a:r>
            <a:endParaRPr sz="2400" b="1" dirty="0">
              <a:solidFill>
                <a:schemeClr val="accent1">
                  <a:lumMod val="50000"/>
                </a:schemeClr>
              </a:solidFill>
            </a:endParaRPr>
          </a:p>
        </p:txBody>
      </p:sp>
      <p:sp>
        <p:nvSpPr>
          <p:cNvPr id="125" name="Пункт 1…"/>
          <p:cNvSpPr txBox="1"/>
          <p:nvPr/>
        </p:nvSpPr>
        <p:spPr>
          <a:xfrm>
            <a:off x="4576157" y="3377625"/>
            <a:ext cx="7201316"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marL="317500" indent="-317500">
              <a:lnSpc>
                <a:spcPct val="150000"/>
              </a:lnSpc>
              <a:buSzPct val="125000"/>
              <a:buChar char="•"/>
              <a:defRPr sz="3600">
                <a:solidFill>
                  <a:srgbClr val="FFFFFF"/>
                </a:solidFill>
                <a:latin typeface="Montserrat SemiBold"/>
                <a:ea typeface="Montserrat SemiBold"/>
                <a:cs typeface="Montserrat SemiBold"/>
                <a:sym typeface="Montserrat SemiBold"/>
              </a:defRPr>
            </a:pPr>
            <a:endParaRPr sz="1600" b="1" dirty="0">
              <a:solidFill>
                <a:schemeClr val="accent1">
                  <a:lumMod val="50000"/>
                </a:schemeClr>
              </a:solidFill>
            </a:endParaRPr>
          </a:p>
        </p:txBody>
      </p:sp>
      <p:sp>
        <p:nvSpPr>
          <p:cNvPr id="3" name="Прямоугольник 2"/>
          <p:cNvSpPr/>
          <p:nvPr/>
        </p:nvSpPr>
        <p:spPr>
          <a:xfrm>
            <a:off x="4530436" y="858983"/>
            <a:ext cx="7329055" cy="5940088"/>
          </a:xfrm>
          <a:prstGeom prst="rect">
            <a:avLst/>
          </a:prstGeom>
        </p:spPr>
        <p:txBody>
          <a:bodyPr wrap="square">
            <a:spAutoFit/>
          </a:bodyPr>
          <a:lstStyle/>
          <a:p>
            <a:pPr algn="l"/>
            <a:endParaRPr lang="ru-RU" sz="1400" b="1" dirty="0">
              <a:latin typeface="Montserrat Medium"/>
            </a:endParaRPr>
          </a:p>
          <a:p>
            <a:pPr algn="l"/>
            <a:endParaRPr lang="ru-RU" sz="1400" b="1" dirty="0">
              <a:latin typeface="Montserrat Medium"/>
            </a:endParaRPr>
          </a:p>
          <a:p>
            <a:pPr algn="l"/>
            <a:endParaRPr lang="ru-RU" sz="1400" b="1" dirty="0">
              <a:latin typeface="Montserrat Medium"/>
            </a:endParaRPr>
          </a:p>
          <a:p>
            <a:pPr algn="l"/>
            <a:endParaRPr lang="ru-RU" sz="1400" b="1" dirty="0">
              <a:latin typeface="Montserrat Medium"/>
            </a:endParaRPr>
          </a:p>
          <a:p>
            <a:pPr algn="l"/>
            <a:endParaRPr lang="ru-RU" sz="1400" b="1" dirty="0">
              <a:latin typeface="Montserrat Medium"/>
            </a:endParaRPr>
          </a:p>
          <a:p>
            <a:pPr algn="l"/>
            <a:endParaRPr lang="ru-RU" sz="1400" b="1" dirty="0">
              <a:latin typeface="Montserrat Medium"/>
            </a:endParaRPr>
          </a:p>
          <a:p>
            <a:pPr algn="l"/>
            <a:r>
              <a:rPr lang="ru-RU" sz="1600" b="1" dirty="0" err="1">
                <a:solidFill>
                  <a:schemeClr val="accent6">
                    <a:lumMod val="10000"/>
                  </a:schemeClr>
                </a:solidFill>
                <a:latin typeface="Montserrat Medium"/>
              </a:rPr>
              <a:t>Практичний</a:t>
            </a:r>
            <a:r>
              <a:rPr lang="ru-RU" sz="1600" b="1" dirty="0">
                <a:solidFill>
                  <a:schemeClr val="accent6">
                    <a:lumMod val="10000"/>
                  </a:schemeClr>
                </a:solidFill>
                <a:latin typeface="Montserrat Medium"/>
              </a:rPr>
              <a:t> </a:t>
            </a:r>
            <a:r>
              <a:rPr lang="ru-RU" sz="1600" b="1" dirty="0" err="1">
                <a:solidFill>
                  <a:schemeClr val="accent6">
                    <a:lumMod val="10000"/>
                  </a:schemeClr>
                </a:solidFill>
                <a:latin typeface="Montserrat Medium"/>
              </a:rPr>
              <a:t>досвід</a:t>
            </a:r>
            <a:r>
              <a:rPr lang="ru-RU" sz="1600" b="1" dirty="0">
                <a:solidFill>
                  <a:schemeClr val="accent6">
                    <a:lumMod val="10000"/>
                  </a:schemeClr>
                </a:solidFill>
                <a:latin typeface="Montserrat Medium"/>
              </a:rPr>
              <a:t>:</a:t>
            </a:r>
          </a:p>
          <a:p>
            <a:pPr algn="l"/>
            <a:endParaRPr lang="ru-RU" sz="800" b="1" dirty="0">
              <a:solidFill>
                <a:schemeClr val="accent6">
                  <a:lumMod val="10000"/>
                </a:schemeClr>
              </a:solidFill>
              <a:latin typeface="Montserrat Medium"/>
            </a:endParaRPr>
          </a:p>
          <a:p>
            <a:pPr marL="228600" indent="-228600">
              <a:buFont typeface="Wingdings" panose="05000000000000000000" pitchFamily="2" charset="2"/>
              <a:buChar char="Ø"/>
            </a:pPr>
            <a:r>
              <a:rPr lang="ru-RU" sz="1600" dirty="0" err="1">
                <a:solidFill>
                  <a:schemeClr val="accent6">
                    <a:lumMod val="10000"/>
                  </a:schemeClr>
                </a:solidFill>
                <a:latin typeface="Montserrat Medium"/>
              </a:rPr>
              <a:t>Співпраця</a:t>
            </a:r>
            <a:r>
              <a:rPr lang="ru-RU" sz="1600" dirty="0">
                <a:solidFill>
                  <a:schemeClr val="accent6">
                    <a:lumMod val="10000"/>
                  </a:schemeClr>
                </a:solidFill>
                <a:latin typeface="Montserrat Medium"/>
              </a:rPr>
              <a:t> з проектами </a:t>
            </a:r>
            <a:r>
              <a:rPr lang="ru-RU" sz="1600" dirty="0" err="1">
                <a:solidFill>
                  <a:schemeClr val="accent6">
                    <a:lumMod val="10000"/>
                  </a:schemeClr>
                </a:solidFill>
                <a:latin typeface="Montserrat Medium"/>
              </a:rPr>
              <a:t>міжнародної</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технічної</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допомоги</a:t>
            </a:r>
            <a:r>
              <a:rPr lang="ru-RU" sz="1600" dirty="0">
                <a:solidFill>
                  <a:schemeClr val="accent6">
                    <a:lumMod val="10000"/>
                  </a:schemeClr>
                </a:solidFill>
                <a:latin typeface="Montserrat Medium"/>
              </a:rPr>
              <a:t> як консультанта з </a:t>
            </a:r>
            <a:r>
              <a:rPr lang="ru-RU" sz="1600" dirty="0" err="1">
                <a:solidFill>
                  <a:schemeClr val="accent6">
                    <a:lumMod val="10000"/>
                  </a:schemeClr>
                </a:solidFill>
                <a:latin typeface="Montserrat Medium"/>
              </a:rPr>
              <a:t>розвитку</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організаційного</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потенціалу</a:t>
            </a:r>
            <a:r>
              <a:rPr lang="ru-RU" sz="1600" dirty="0">
                <a:solidFill>
                  <a:schemeClr val="accent6">
                    <a:lumMod val="10000"/>
                  </a:schemeClr>
                </a:solidFill>
                <a:latin typeface="Montserrat Medium"/>
              </a:rPr>
              <a:t> та </a:t>
            </a:r>
            <a:r>
              <a:rPr lang="ru-RU" sz="1600" dirty="0" err="1">
                <a:solidFill>
                  <a:schemeClr val="accent6">
                    <a:lumMod val="10000"/>
                  </a:schemeClr>
                </a:solidFill>
                <a:latin typeface="Montserrat Medium"/>
              </a:rPr>
              <a:t>вдосконалення</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інституційної</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спроможності</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бенефіціарів</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проектів</a:t>
            </a:r>
            <a:endParaRPr lang="ru-RU" sz="1600" dirty="0">
              <a:solidFill>
                <a:schemeClr val="accent6">
                  <a:lumMod val="10000"/>
                </a:schemeClr>
              </a:solidFill>
              <a:latin typeface="Montserrat Medium"/>
            </a:endParaRPr>
          </a:p>
          <a:p>
            <a:pPr marL="228600" indent="-228600">
              <a:buFont typeface="Wingdings" panose="05000000000000000000" pitchFamily="2" charset="2"/>
              <a:buChar char="Ø"/>
            </a:pPr>
            <a:r>
              <a:rPr lang="ru-RU" sz="1600" dirty="0" err="1">
                <a:solidFill>
                  <a:schemeClr val="accent6">
                    <a:lumMod val="10000"/>
                  </a:schemeClr>
                </a:solidFill>
                <a:latin typeface="Montserrat Medium"/>
              </a:rPr>
              <a:t>Проведення</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міжнародних</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аудитів</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організаційних</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аудитів</a:t>
            </a:r>
            <a:r>
              <a:rPr lang="ru-RU" sz="1600" dirty="0">
                <a:solidFill>
                  <a:schemeClr val="accent6">
                    <a:lumMod val="10000"/>
                  </a:schemeClr>
                </a:solidFill>
                <a:latin typeface="Montserrat Medium"/>
              </a:rPr>
              <a:t> по проектам, </a:t>
            </a:r>
            <a:r>
              <a:rPr lang="ru-RU" sz="1600" dirty="0" err="1">
                <a:solidFill>
                  <a:schemeClr val="accent6">
                    <a:lumMod val="10000"/>
                  </a:schemeClr>
                </a:solidFill>
                <a:latin typeface="Montserrat Medium"/>
              </a:rPr>
              <a:t>що</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профінансовані</a:t>
            </a:r>
            <a:r>
              <a:rPr lang="ru-RU" sz="1600" dirty="0">
                <a:solidFill>
                  <a:schemeClr val="accent6">
                    <a:lumMod val="10000"/>
                  </a:schemeClr>
                </a:solidFill>
                <a:latin typeface="Montserrat Medium"/>
              </a:rPr>
              <a:t> USAID, SIDA, </a:t>
            </a:r>
            <a:r>
              <a:rPr lang="ru-RU" sz="1600" dirty="0" err="1">
                <a:solidFill>
                  <a:schemeClr val="accent6">
                    <a:lumMod val="10000"/>
                  </a:schemeClr>
                </a:solidFill>
                <a:latin typeface="Montserrat Medium"/>
              </a:rPr>
              <a:t>Представництво</a:t>
            </a:r>
            <a:r>
              <a:rPr lang="ru-RU" sz="1600" dirty="0">
                <a:solidFill>
                  <a:schemeClr val="accent6">
                    <a:lumMod val="10000"/>
                  </a:schemeClr>
                </a:solidFill>
                <a:latin typeface="Montserrat Medium"/>
              </a:rPr>
              <a:t> ЄС в </a:t>
            </a:r>
            <a:r>
              <a:rPr lang="ru-RU" sz="1600" dirty="0" err="1">
                <a:solidFill>
                  <a:schemeClr val="accent6">
                    <a:lumMod val="10000"/>
                  </a:schemeClr>
                </a:solidFill>
                <a:latin typeface="Montserrat Medium"/>
              </a:rPr>
              <a:t>Україні</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тощо</a:t>
            </a:r>
            <a:endParaRPr lang="ru-RU" sz="1600" dirty="0">
              <a:solidFill>
                <a:schemeClr val="accent6">
                  <a:lumMod val="10000"/>
                </a:schemeClr>
              </a:solidFill>
              <a:latin typeface="Montserrat Medium"/>
            </a:endParaRPr>
          </a:p>
          <a:p>
            <a:pPr marL="228600" indent="-228600">
              <a:buFont typeface="Wingdings" panose="05000000000000000000" pitchFamily="2" charset="2"/>
              <a:buChar char="Ø"/>
            </a:pPr>
            <a:r>
              <a:rPr lang="ru-RU" sz="1600" dirty="0" err="1">
                <a:solidFill>
                  <a:schemeClr val="accent6">
                    <a:lumMod val="10000"/>
                  </a:schemeClr>
                </a:solidFill>
                <a:latin typeface="Montserrat Medium"/>
              </a:rPr>
              <a:t>Консультативна</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підтримка</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нерезидентів</a:t>
            </a:r>
            <a:r>
              <a:rPr lang="ru-RU" sz="1600" dirty="0">
                <a:solidFill>
                  <a:schemeClr val="accent6">
                    <a:lumMod val="10000"/>
                  </a:schemeClr>
                </a:solidFill>
                <a:latin typeface="Montserrat Medium"/>
              </a:rPr>
              <a:t> у </a:t>
            </a:r>
            <a:r>
              <a:rPr lang="ru-RU" sz="1600" dirty="0" err="1">
                <a:solidFill>
                  <a:schemeClr val="accent6">
                    <a:lumMod val="10000"/>
                  </a:schemeClr>
                </a:solidFill>
                <a:latin typeface="Montserrat Medium"/>
              </a:rPr>
              <a:t>виборі</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форми</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присутності</a:t>
            </a:r>
            <a:r>
              <a:rPr lang="ru-RU" sz="1600" dirty="0">
                <a:solidFill>
                  <a:schemeClr val="accent6">
                    <a:lumMod val="10000"/>
                  </a:schemeClr>
                </a:solidFill>
                <a:latin typeface="Montserrat Medium"/>
              </a:rPr>
              <a:t> на </a:t>
            </a:r>
            <a:r>
              <a:rPr lang="ru-RU" sz="1600" dirty="0" err="1">
                <a:solidFill>
                  <a:schemeClr val="accent6">
                    <a:lumMod val="10000"/>
                  </a:schemeClr>
                </a:solidFill>
                <a:latin typeface="Montserrat Medium"/>
              </a:rPr>
              <a:t>території</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України</a:t>
            </a:r>
            <a:endParaRPr lang="ru-RU" sz="1600" dirty="0">
              <a:solidFill>
                <a:schemeClr val="accent6">
                  <a:lumMod val="10000"/>
                </a:schemeClr>
              </a:solidFill>
              <a:latin typeface="Montserrat Medium"/>
            </a:endParaRPr>
          </a:p>
          <a:p>
            <a:pPr marL="228600" indent="-228600">
              <a:buFont typeface="Wingdings" panose="05000000000000000000" pitchFamily="2" charset="2"/>
              <a:buChar char="Ø"/>
            </a:pPr>
            <a:r>
              <a:rPr lang="ru-RU" sz="1600" dirty="0" err="1">
                <a:solidFill>
                  <a:schemeClr val="accent6">
                    <a:lumMod val="10000"/>
                  </a:schemeClr>
                </a:solidFill>
                <a:latin typeface="Montserrat Medium"/>
              </a:rPr>
              <a:t>Експертно-консультативна</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підтримка</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представництв</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нерезидентів</a:t>
            </a:r>
            <a:r>
              <a:rPr lang="ru-RU" sz="1600" dirty="0">
                <a:solidFill>
                  <a:schemeClr val="accent6">
                    <a:lumMod val="10000"/>
                  </a:schemeClr>
                </a:solidFill>
                <a:latin typeface="Montserrat Medium"/>
              </a:rPr>
              <a:t> в </a:t>
            </a:r>
            <a:r>
              <a:rPr lang="ru-RU" sz="1600" dirty="0" err="1">
                <a:solidFill>
                  <a:schemeClr val="accent6">
                    <a:lumMod val="10000"/>
                  </a:schemeClr>
                </a:solidFill>
                <a:latin typeface="Montserrat Medium"/>
              </a:rPr>
              <a:t>Україні</a:t>
            </a:r>
            <a:endParaRPr lang="ru-RU" sz="1600" dirty="0">
              <a:solidFill>
                <a:schemeClr val="accent6">
                  <a:lumMod val="10000"/>
                </a:schemeClr>
              </a:solidFill>
              <a:latin typeface="Montserrat Medium"/>
            </a:endParaRPr>
          </a:p>
          <a:p>
            <a:pPr marL="228600" indent="-228600">
              <a:buFont typeface="Wingdings" panose="05000000000000000000" pitchFamily="2" charset="2"/>
              <a:buChar char="Ø"/>
            </a:pPr>
            <a:r>
              <a:rPr lang="ru-RU" sz="1600" dirty="0" err="1">
                <a:solidFill>
                  <a:schemeClr val="accent6">
                    <a:lumMod val="10000"/>
                  </a:schemeClr>
                </a:solidFill>
                <a:latin typeface="Montserrat Medium"/>
              </a:rPr>
              <a:t>Практичний</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досвід</a:t>
            </a:r>
            <a:r>
              <a:rPr lang="ru-RU" sz="1600" dirty="0">
                <a:solidFill>
                  <a:schemeClr val="accent6">
                    <a:lumMod val="10000"/>
                  </a:schemeClr>
                </a:solidFill>
                <a:latin typeface="Montserrat Medium"/>
              </a:rPr>
              <a:t> з </a:t>
            </a:r>
            <a:r>
              <a:rPr lang="ru-RU" sz="1600" dirty="0" err="1">
                <a:solidFill>
                  <a:schemeClr val="accent6">
                    <a:lumMod val="10000"/>
                  </a:schemeClr>
                </a:solidFill>
                <a:latin typeface="Montserrat Medium"/>
              </a:rPr>
              <a:t>розробки</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системи</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управлінського</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обліку</a:t>
            </a:r>
            <a:r>
              <a:rPr lang="ru-RU" sz="1600" dirty="0">
                <a:solidFill>
                  <a:schemeClr val="accent6">
                    <a:lumMod val="10000"/>
                  </a:schemeClr>
                </a:solidFill>
                <a:latin typeface="Montserrat Medium"/>
              </a:rPr>
              <a:t> для </a:t>
            </a:r>
            <a:r>
              <a:rPr lang="ru-RU" sz="1600" dirty="0" err="1">
                <a:solidFill>
                  <a:schemeClr val="accent6">
                    <a:lumMod val="10000"/>
                  </a:schemeClr>
                </a:solidFill>
                <a:latin typeface="Montserrat Medium"/>
              </a:rPr>
              <a:t>господарських</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підприємств</a:t>
            </a:r>
            <a:r>
              <a:rPr lang="ru-RU" sz="1600" dirty="0">
                <a:solidFill>
                  <a:schemeClr val="accent6">
                    <a:lumMod val="10000"/>
                  </a:schemeClr>
                </a:solidFill>
                <a:latin typeface="Montserrat Medium"/>
              </a:rPr>
              <a:t> та </a:t>
            </a:r>
            <a:r>
              <a:rPr lang="ru-RU" sz="1600" dirty="0" err="1">
                <a:solidFill>
                  <a:schemeClr val="accent6">
                    <a:lumMod val="10000"/>
                  </a:schemeClr>
                </a:solidFill>
                <a:latin typeface="Montserrat Medium"/>
              </a:rPr>
              <a:t>неприбуткових</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організацій</a:t>
            </a:r>
            <a:endParaRPr lang="ru-RU" sz="1600" dirty="0">
              <a:solidFill>
                <a:schemeClr val="accent6">
                  <a:lumMod val="10000"/>
                </a:schemeClr>
              </a:solidFill>
              <a:latin typeface="Montserrat Medium"/>
            </a:endParaRPr>
          </a:p>
          <a:p>
            <a:pPr marL="228600" indent="-228600">
              <a:buFont typeface="Wingdings" panose="05000000000000000000" pitchFamily="2" charset="2"/>
              <a:buChar char="Ø"/>
            </a:pPr>
            <a:r>
              <a:rPr lang="ru-RU" sz="1600" dirty="0" err="1">
                <a:solidFill>
                  <a:schemeClr val="accent6">
                    <a:lumMod val="10000"/>
                  </a:schemeClr>
                </a:solidFill>
                <a:latin typeface="Montserrat Medium"/>
              </a:rPr>
              <a:t>Проектування</a:t>
            </a:r>
            <a:r>
              <a:rPr lang="ru-RU" sz="1600" dirty="0">
                <a:solidFill>
                  <a:schemeClr val="accent6">
                    <a:lumMod val="10000"/>
                  </a:schemeClr>
                </a:solidFill>
                <a:latin typeface="Montserrat Medium"/>
              </a:rPr>
              <a:t> систем </a:t>
            </a:r>
            <a:r>
              <a:rPr lang="ru-RU" sz="1600" dirty="0" err="1">
                <a:solidFill>
                  <a:schemeClr val="accent6">
                    <a:lumMod val="10000"/>
                  </a:schemeClr>
                </a:solidFill>
                <a:latin typeface="Montserrat Medium"/>
              </a:rPr>
              <a:t>управління</a:t>
            </a:r>
            <a:r>
              <a:rPr lang="ru-RU" sz="1600" dirty="0">
                <a:solidFill>
                  <a:schemeClr val="accent6">
                    <a:lumMod val="10000"/>
                  </a:schemeClr>
                </a:solidFill>
                <a:latin typeface="Montserrat Medium"/>
              </a:rPr>
              <a:t> проектами при </a:t>
            </a:r>
            <a:r>
              <a:rPr lang="ru-RU" sz="1600" dirty="0" err="1">
                <a:solidFill>
                  <a:schemeClr val="accent6">
                    <a:lumMod val="10000"/>
                  </a:schemeClr>
                </a:solidFill>
                <a:latin typeface="Montserrat Medium"/>
              </a:rPr>
              <a:t>реалізації</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міжнародних</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проектів</a:t>
            </a:r>
            <a:endParaRPr lang="ru-RU" sz="1600" dirty="0">
              <a:solidFill>
                <a:schemeClr val="accent6">
                  <a:lumMod val="10000"/>
                </a:schemeClr>
              </a:solidFill>
              <a:latin typeface="Montserrat Medium"/>
            </a:endParaRPr>
          </a:p>
          <a:p>
            <a:pPr marL="228600" indent="-228600">
              <a:buFont typeface="Wingdings" panose="05000000000000000000" pitchFamily="2" charset="2"/>
              <a:buChar char="Ø"/>
            </a:pPr>
            <a:r>
              <a:rPr lang="ru-RU" sz="1600" dirty="0" err="1">
                <a:solidFill>
                  <a:schemeClr val="accent6">
                    <a:lumMod val="10000"/>
                  </a:schemeClr>
                </a:solidFill>
                <a:latin typeface="Montserrat Medium"/>
              </a:rPr>
              <a:t>Експертка</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проектних</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груп</a:t>
            </a:r>
            <a:r>
              <a:rPr lang="ru-RU" sz="1600" dirty="0">
                <a:solidFill>
                  <a:schemeClr val="accent6">
                    <a:lumMod val="10000"/>
                  </a:schemeClr>
                </a:solidFill>
                <a:latin typeface="Montserrat Medium"/>
              </a:rPr>
              <a:t> по </a:t>
            </a:r>
            <a:r>
              <a:rPr lang="ru-RU" sz="1600" dirty="0" err="1">
                <a:solidFill>
                  <a:schemeClr val="accent6">
                    <a:lumMod val="10000"/>
                  </a:schemeClr>
                </a:solidFill>
                <a:latin typeface="Montserrat Medium"/>
              </a:rPr>
              <a:t>удосконаленню</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діючого</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податкового</a:t>
            </a:r>
            <a:r>
              <a:rPr lang="ru-RU" sz="1600" dirty="0">
                <a:solidFill>
                  <a:schemeClr val="accent6">
                    <a:lumMod val="10000"/>
                  </a:schemeClr>
                </a:solidFill>
                <a:latin typeface="Montserrat Medium"/>
              </a:rPr>
              <a:t> </a:t>
            </a:r>
            <a:r>
              <a:rPr lang="ru-RU" sz="1600" dirty="0" err="1">
                <a:solidFill>
                  <a:schemeClr val="accent6">
                    <a:lumMod val="10000"/>
                  </a:schemeClr>
                </a:solidFill>
                <a:latin typeface="Montserrat Medium"/>
              </a:rPr>
              <a:t>законодавства</a:t>
            </a:r>
            <a:endParaRPr lang="uk-UA" sz="1600" dirty="0">
              <a:solidFill>
                <a:schemeClr val="accent6">
                  <a:lumMod val="10000"/>
                </a:schemeClr>
              </a:solidFill>
              <a:latin typeface="Montserrat Medium"/>
            </a:endParaRPr>
          </a:p>
        </p:txBody>
      </p:sp>
      <p:pic>
        <p:nvPicPr>
          <p:cNvPr id="4" name="Рисунок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12282" y="3170857"/>
            <a:ext cx="3733246" cy="32983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p:cNvSpPr txBox="1"/>
          <p:nvPr/>
        </p:nvSpPr>
        <p:spPr>
          <a:xfrm>
            <a:off x="4779819" y="604586"/>
            <a:ext cx="6733309" cy="16725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a:r>
              <a:rPr lang="uk-UA" dirty="0">
                <a:solidFill>
                  <a:schemeClr val="accent6">
                    <a:lumMod val="10000"/>
                  </a:schemeClr>
                </a:solidFill>
                <a:latin typeface="Montserrat Medium"/>
              </a:rPr>
              <a:t>Сертифікована </a:t>
            </a:r>
            <a:r>
              <a:rPr lang="uk-UA" dirty="0" err="1">
                <a:solidFill>
                  <a:schemeClr val="accent6">
                    <a:lumMod val="10000"/>
                  </a:schemeClr>
                </a:solidFill>
                <a:latin typeface="Montserrat Medium"/>
              </a:rPr>
              <a:t>аудиторка</a:t>
            </a:r>
            <a:r>
              <a:rPr lang="uk-UA" dirty="0">
                <a:solidFill>
                  <a:schemeClr val="accent6">
                    <a:lumMod val="10000"/>
                  </a:schemeClr>
                </a:solidFill>
                <a:latin typeface="Montserrat Medium"/>
              </a:rPr>
              <a:t>, </a:t>
            </a:r>
            <a:r>
              <a:rPr lang="uk-UA" dirty="0" err="1">
                <a:solidFill>
                  <a:schemeClr val="accent6">
                    <a:lumMod val="10000"/>
                  </a:schemeClr>
                </a:solidFill>
                <a:latin typeface="Montserrat Medium"/>
              </a:rPr>
              <a:t>експертка</a:t>
            </a:r>
            <a:r>
              <a:rPr lang="uk-UA" dirty="0">
                <a:solidFill>
                  <a:schemeClr val="accent6">
                    <a:lumMod val="10000"/>
                  </a:schemeClr>
                </a:solidFill>
                <a:latin typeface="Montserrat Medium"/>
              </a:rPr>
              <a:t> та </a:t>
            </a:r>
            <a:r>
              <a:rPr lang="uk-UA" dirty="0" err="1">
                <a:solidFill>
                  <a:schemeClr val="accent6">
                    <a:lumMod val="10000"/>
                  </a:schemeClr>
                </a:solidFill>
                <a:latin typeface="Montserrat Medium"/>
              </a:rPr>
              <a:t>тренерка</a:t>
            </a:r>
            <a:r>
              <a:rPr lang="uk-UA" dirty="0">
                <a:solidFill>
                  <a:schemeClr val="accent6">
                    <a:lumMod val="10000"/>
                  </a:schemeClr>
                </a:solidFill>
                <a:latin typeface="Montserrat Medium"/>
              </a:rPr>
              <a:t>, консультантка з бухгалтерського, податкового обліку, фінансового та трудового законодавства, консультантка з організаційного розвитку та стратегічного планування.</a:t>
            </a:r>
            <a:endParaRPr lang="ru-RU" b="1" dirty="0">
              <a:solidFill>
                <a:schemeClr val="accent6">
                  <a:lumMod val="10000"/>
                </a:schemeClr>
              </a:solidFill>
              <a:latin typeface="Montserrat Medium"/>
            </a:endParaRPr>
          </a:p>
          <a:p>
            <a:pPr defTabSz="412750" hangingPunct="0"/>
            <a:endParaRPr lang="ru-RU" sz="1400" dirty="0">
              <a:solidFill>
                <a:srgbClr val="FFFFFF"/>
              </a:solidFill>
              <a:effectLst>
                <a:outerShdw blurRad="38100" dist="38100" dir="2700000" rotWithShape="0">
                  <a:srgbClr val="000000">
                    <a:alpha val="43137"/>
                  </a:srgbClr>
                </a:outerShdw>
              </a:effectLst>
              <a:sym typeface="Montserrat Bold"/>
            </a:endParaRPr>
          </a:p>
        </p:txBody>
      </p:sp>
    </p:spTree>
    <p:extLst>
      <p:ext uri="{BB962C8B-B14F-4D97-AF65-F5344CB8AC3E}">
        <p14:creationId xmlns:p14="http://schemas.microsoft.com/office/powerpoint/2010/main" val="736788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E2EA224-A3F1-4CCB-BEB5-52E4ADD89E99}"/>
              </a:ext>
            </a:extLst>
          </p:cNvPr>
          <p:cNvSpPr>
            <a:spLocks noGrp="1"/>
          </p:cNvSpPr>
          <p:nvPr>
            <p:ph type="title"/>
          </p:nvPr>
        </p:nvSpPr>
        <p:spPr>
          <a:xfrm>
            <a:off x="803366" y="0"/>
            <a:ext cx="10515600" cy="1325563"/>
          </a:xfrm>
        </p:spPr>
        <p:txBody>
          <a:bodyPr/>
          <a:lstStyle/>
          <a:p>
            <a:r>
              <a:rPr lang="uk-UA" dirty="0" smtClean="0"/>
              <a:t>Відповіді на поставлені питання</a:t>
            </a:r>
            <a:endParaRPr lang="ru-UA" dirty="0"/>
          </a:p>
        </p:txBody>
      </p:sp>
      <p:sp>
        <p:nvSpPr>
          <p:cNvPr id="2" name="Прямоугольник 1"/>
          <p:cNvSpPr/>
          <p:nvPr/>
        </p:nvSpPr>
        <p:spPr>
          <a:xfrm>
            <a:off x="803366" y="1100019"/>
            <a:ext cx="10761617" cy="5355312"/>
          </a:xfrm>
          <a:prstGeom prst="rect">
            <a:avLst/>
          </a:prstGeom>
        </p:spPr>
        <p:txBody>
          <a:bodyPr wrap="square">
            <a:spAutoFit/>
          </a:bodyPr>
          <a:lstStyle/>
          <a:p>
            <a:r>
              <a:rPr lang="uk-UA" b="1" dirty="0" smtClean="0"/>
              <a:t>Питання 8. </a:t>
            </a:r>
          </a:p>
          <a:p>
            <a:r>
              <a:rPr lang="ru-RU" dirty="0" err="1"/>
              <a:t>Збір</a:t>
            </a:r>
            <a:r>
              <a:rPr lang="ru-RU" dirty="0"/>
              <a:t> в </a:t>
            </a:r>
            <a:r>
              <a:rPr lang="ru-RU" dirty="0" err="1"/>
              <a:t>Пенсійний</a:t>
            </a:r>
            <a:r>
              <a:rPr lang="ru-RU" dirty="0"/>
              <a:t> фонд </a:t>
            </a:r>
            <a:r>
              <a:rPr lang="ru-RU" dirty="0" err="1"/>
              <a:t>сплачується</a:t>
            </a:r>
            <a:r>
              <a:rPr lang="ru-RU" dirty="0"/>
              <a:t> при </a:t>
            </a:r>
            <a:r>
              <a:rPr lang="ru-RU" dirty="0" err="1"/>
              <a:t>придбанні</a:t>
            </a:r>
            <a:r>
              <a:rPr lang="ru-RU" dirty="0"/>
              <a:t> </a:t>
            </a:r>
            <a:r>
              <a:rPr lang="ru-RU" dirty="0" err="1"/>
              <a:t>легкових</a:t>
            </a:r>
            <a:r>
              <a:rPr lang="ru-RU" dirty="0"/>
              <a:t> </a:t>
            </a:r>
            <a:r>
              <a:rPr lang="ru-RU" dirty="0" err="1"/>
              <a:t>автомобілів</a:t>
            </a:r>
            <a:r>
              <a:rPr lang="ru-RU" dirty="0"/>
              <a:t>, </a:t>
            </a:r>
            <a:r>
              <a:rPr lang="ru-RU" dirty="0" err="1"/>
              <a:t>які</a:t>
            </a:r>
            <a:r>
              <a:rPr lang="ru-RU" dirty="0"/>
              <a:t> </a:t>
            </a:r>
            <a:r>
              <a:rPr lang="ru-RU" dirty="0" err="1"/>
              <a:t>підлягають</a:t>
            </a:r>
            <a:r>
              <a:rPr lang="ru-RU" dirty="0"/>
              <a:t> </a:t>
            </a:r>
            <a:r>
              <a:rPr lang="ru-RU" dirty="0" err="1"/>
              <a:t>першій</a:t>
            </a:r>
            <a:r>
              <a:rPr lang="ru-RU" dirty="0"/>
              <a:t> </a:t>
            </a:r>
            <a:r>
              <a:rPr lang="ru-RU" dirty="0" err="1"/>
              <a:t>державній</a:t>
            </a:r>
            <a:r>
              <a:rPr lang="ru-RU" dirty="0"/>
              <a:t> </a:t>
            </a:r>
            <a:r>
              <a:rPr lang="ru-RU" dirty="0" err="1"/>
              <a:t>реєстрації</a:t>
            </a:r>
            <a:r>
              <a:rPr lang="ru-RU" dirty="0"/>
              <a:t> в </a:t>
            </a:r>
            <a:r>
              <a:rPr lang="ru-RU" dirty="0" err="1"/>
              <a:t>Україні</a:t>
            </a:r>
            <a:r>
              <a:rPr lang="ru-RU" dirty="0"/>
              <a:t> </a:t>
            </a:r>
            <a:r>
              <a:rPr lang="ru-RU" dirty="0" err="1"/>
              <a:t>територіальними</a:t>
            </a:r>
            <a:r>
              <a:rPr lang="ru-RU" dirty="0"/>
              <a:t> органами МВС, </a:t>
            </a:r>
            <a:r>
              <a:rPr lang="ru-RU" dirty="0" err="1"/>
              <a:t>крім</a:t>
            </a:r>
            <a:r>
              <a:rPr lang="ru-RU" dirty="0"/>
              <a:t> </a:t>
            </a:r>
            <a:r>
              <a:rPr lang="ru-RU" dirty="0" err="1"/>
              <a:t>випадків</a:t>
            </a:r>
            <a:r>
              <a:rPr lang="ru-RU" dirty="0"/>
              <a:t> </a:t>
            </a:r>
            <a:r>
              <a:rPr lang="ru-RU" dirty="0" err="1"/>
              <a:t>забезпечення</a:t>
            </a:r>
            <a:r>
              <a:rPr lang="ru-RU" dirty="0"/>
              <a:t> </a:t>
            </a:r>
            <a:r>
              <a:rPr lang="ru-RU" dirty="0" err="1"/>
              <a:t>легковими</a:t>
            </a:r>
            <a:r>
              <a:rPr lang="ru-RU" dirty="0"/>
              <a:t> </a:t>
            </a:r>
            <a:r>
              <a:rPr lang="ru-RU" dirty="0" err="1"/>
              <a:t>автомобілями</a:t>
            </a:r>
            <a:r>
              <a:rPr lang="ru-RU" dirty="0"/>
              <a:t> </a:t>
            </a:r>
            <a:r>
              <a:rPr lang="ru-RU" dirty="0" err="1"/>
              <a:t>інвалідів</a:t>
            </a:r>
            <a:r>
              <a:rPr lang="ru-RU" dirty="0"/>
              <a:t> та </a:t>
            </a:r>
            <a:r>
              <a:rPr lang="ru-RU" dirty="0" err="1"/>
              <a:t>успадкування</a:t>
            </a:r>
            <a:r>
              <a:rPr lang="ru-RU" dirty="0"/>
              <a:t> </a:t>
            </a:r>
            <a:r>
              <a:rPr lang="ru-RU" dirty="0" err="1"/>
              <a:t>легкових</a:t>
            </a:r>
            <a:r>
              <a:rPr lang="ru-RU" dirty="0"/>
              <a:t> </a:t>
            </a:r>
            <a:r>
              <a:rPr lang="ru-RU" dirty="0" err="1"/>
              <a:t>автомобілів</a:t>
            </a:r>
            <a:r>
              <a:rPr lang="ru-RU" dirty="0"/>
              <a:t> (п. 7 ст. 1 Закону №400</a:t>
            </a:r>
            <a:r>
              <a:rPr lang="ru-RU" dirty="0" smtClean="0"/>
              <a:t>).</a:t>
            </a:r>
          </a:p>
          <a:p>
            <a:endParaRPr lang="ru-RU" dirty="0" smtClean="0"/>
          </a:p>
          <a:p>
            <a:r>
              <a:rPr lang="ru-RU" dirty="0" err="1" smtClean="0"/>
              <a:t>Платник</a:t>
            </a:r>
            <a:r>
              <a:rPr lang="ru-RU" dirty="0" smtClean="0"/>
              <a:t> </a:t>
            </a:r>
            <a:r>
              <a:rPr lang="ru-RU" dirty="0" err="1"/>
              <a:t>податків</a:t>
            </a:r>
            <a:r>
              <a:rPr lang="ru-RU" dirty="0"/>
              <a:t>, </a:t>
            </a:r>
            <a:r>
              <a:rPr lang="ru-RU" dirty="0" err="1"/>
              <a:t>які</a:t>
            </a:r>
            <a:r>
              <a:rPr lang="ru-RU" dirty="0"/>
              <a:t> через </a:t>
            </a:r>
            <a:r>
              <a:rPr lang="ru-RU" dirty="0" err="1"/>
              <a:t>вторгнення</a:t>
            </a:r>
            <a:r>
              <a:rPr lang="ru-RU" dirty="0"/>
              <a:t> </a:t>
            </a:r>
            <a:r>
              <a:rPr lang="ru-RU" dirty="0" err="1"/>
              <a:t>рашистів</a:t>
            </a:r>
            <a:r>
              <a:rPr lang="ru-RU" dirty="0"/>
              <a:t> не </a:t>
            </a:r>
            <a:r>
              <a:rPr lang="ru-RU" dirty="0" err="1"/>
              <a:t>можуть</a:t>
            </a:r>
            <a:r>
              <a:rPr lang="ru-RU" dirty="0"/>
              <a:t> </a:t>
            </a:r>
            <a:r>
              <a:rPr lang="ru-RU" dirty="0" err="1"/>
              <a:t>виконати</a:t>
            </a:r>
            <a:r>
              <a:rPr lang="ru-RU" dirty="0"/>
              <a:t>  </a:t>
            </a:r>
            <a:r>
              <a:rPr lang="ru-RU" dirty="0" err="1"/>
              <a:t>покладенні</a:t>
            </a:r>
            <a:r>
              <a:rPr lang="ru-RU" dirty="0"/>
              <a:t> на них  ПКУ </a:t>
            </a:r>
            <a:r>
              <a:rPr lang="ru-RU" dirty="0" err="1"/>
              <a:t>зобов’язання</a:t>
            </a:r>
            <a:r>
              <a:rPr lang="ru-RU" dirty="0"/>
              <a:t> </a:t>
            </a:r>
            <a:r>
              <a:rPr lang="ru-RU" dirty="0" err="1"/>
              <a:t>звільнені</a:t>
            </a:r>
            <a:r>
              <a:rPr lang="ru-RU" dirty="0"/>
              <a:t> </a:t>
            </a:r>
            <a:r>
              <a:rPr lang="ru-RU" dirty="0" err="1"/>
              <a:t>від</a:t>
            </a:r>
            <a:r>
              <a:rPr lang="ru-RU" dirty="0"/>
              <a:t> </a:t>
            </a:r>
            <a:r>
              <a:rPr lang="ru-RU" dirty="0" err="1"/>
              <a:t>відповідальності</a:t>
            </a:r>
            <a:r>
              <a:rPr lang="ru-RU" dirty="0"/>
              <a:t> (п. 69.1 </a:t>
            </a:r>
            <a:r>
              <a:rPr lang="ru-RU" dirty="0" err="1"/>
              <a:t>підроз</a:t>
            </a:r>
            <a:r>
              <a:rPr lang="ru-RU" dirty="0"/>
              <a:t>. 10 </a:t>
            </a:r>
            <a:r>
              <a:rPr lang="ru-RU" dirty="0" err="1"/>
              <a:t>розд</a:t>
            </a:r>
            <a:r>
              <a:rPr lang="ru-RU" dirty="0"/>
              <a:t>. ХХ ПКУ), </a:t>
            </a:r>
            <a:r>
              <a:rPr lang="ru-RU" dirty="0" err="1"/>
              <a:t>зокрема</a:t>
            </a:r>
            <a:r>
              <a:rPr lang="ru-RU" dirty="0"/>
              <a:t> за:</a:t>
            </a:r>
          </a:p>
          <a:p>
            <a:endParaRPr lang="ru-RU" dirty="0"/>
          </a:p>
          <a:p>
            <a:r>
              <a:rPr lang="ru-RU" dirty="0"/>
              <a:t>—  </a:t>
            </a:r>
            <a:r>
              <a:rPr lang="ru-RU" dirty="0" err="1"/>
              <a:t>несвоєчасну</a:t>
            </a:r>
            <a:r>
              <a:rPr lang="ru-RU" dirty="0"/>
              <a:t> </a:t>
            </a:r>
            <a:r>
              <a:rPr lang="ru-RU" dirty="0" err="1"/>
              <a:t>сплату</a:t>
            </a:r>
            <a:r>
              <a:rPr lang="ru-RU" dirty="0"/>
              <a:t> </a:t>
            </a:r>
            <a:r>
              <a:rPr lang="ru-RU" dirty="0" err="1"/>
              <a:t>податків</a:t>
            </a:r>
            <a:r>
              <a:rPr lang="ru-RU" dirty="0"/>
              <a:t> і </a:t>
            </a:r>
            <a:r>
              <a:rPr lang="ru-RU" dirty="0" err="1" smtClean="0"/>
              <a:t>зборів</a:t>
            </a:r>
            <a:r>
              <a:rPr lang="ru-RU" dirty="0" smtClean="0"/>
              <a:t>.</a:t>
            </a:r>
          </a:p>
          <a:p>
            <a:endParaRPr lang="ru-RU" dirty="0"/>
          </a:p>
          <a:p>
            <a:r>
              <a:rPr lang="ru-RU" dirty="0" err="1" smtClean="0"/>
              <a:t>Податкові</a:t>
            </a:r>
            <a:r>
              <a:rPr lang="ru-RU" dirty="0" smtClean="0"/>
              <a:t> </a:t>
            </a:r>
            <a:r>
              <a:rPr lang="ru-RU" dirty="0" err="1"/>
              <a:t>порушення</a:t>
            </a:r>
            <a:r>
              <a:rPr lang="ru-RU" dirty="0"/>
              <a:t> </a:t>
            </a:r>
            <a:r>
              <a:rPr lang="ru-RU" dirty="0" err="1"/>
              <a:t>їх</a:t>
            </a:r>
            <a:r>
              <a:rPr lang="ru-RU" dirty="0"/>
              <a:t> </a:t>
            </a:r>
            <a:r>
              <a:rPr lang="ru-RU" dirty="0" err="1"/>
              <a:t>слід</a:t>
            </a:r>
            <a:r>
              <a:rPr lang="ru-RU" dirty="0"/>
              <a:t> </a:t>
            </a:r>
            <a:r>
              <a:rPr lang="ru-RU" dirty="0" err="1"/>
              <a:t>виконати</a:t>
            </a:r>
            <a:r>
              <a:rPr lang="ru-RU" dirty="0"/>
              <a:t> </a:t>
            </a:r>
            <a:r>
              <a:rPr lang="ru-RU" dirty="0" err="1"/>
              <a:t>протягом</a:t>
            </a:r>
            <a:r>
              <a:rPr lang="ru-RU" dirty="0"/>
              <a:t> </a:t>
            </a:r>
            <a:r>
              <a:rPr lang="ru-RU" dirty="0" err="1"/>
              <a:t>трьох</a:t>
            </a:r>
            <a:r>
              <a:rPr lang="ru-RU" dirty="0"/>
              <a:t> </a:t>
            </a:r>
            <a:r>
              <a:rPr lang="ru-RU" dirty="0" err="1"/>
              <a:t>місяців</a:t>
            </a:r>
            <a:r>
              <a:rPr lang="ru-RU" dirty="0"/>
              <a:t> </a:t>
            </a:r>
            <a:r>
              <a:rPr lang="ru-RU" dirty="0" err="1"/>
              <a:t>після</a:t>
            </a:r>
            <a:r>
              <a:rPr lang="ru-RU" dirty="0"/>
              <a:t> </a:t>
            </a:r>
            <a:r>
              <a:rPr lang="ru-RU" dirty="0" err="1"/>
              <a:t>припинення</a:t>
            </a:r>
            <a:r>
              <a:rPr lang="ru-RU" dirty="0"/>
              <a:t> </a:t>
            </a:r>
            <a:r>
              <a:rPr lang="ru-RU" dirty="0" err="1"/>
              <a:t>або</a:t>
            </a:r>
            <a:r>
              <a:rPr lang="ru-RU" dirty="0"/>
              <a:t> </a:t>
            </a:r>
            <a:r>
              <a:rPr lang="ru-RU" dirty="0" err="1"/>
              <a:t>скасування</a:t>
            </a:r>
            <a:r>
              <a:rPr lang="ru-RU" dirty="0"/>
              <a:t> </a:t>
            </a:r>
            <a:r>
              <a:rPr lang="ru-RU" dirty="0" err="1"/>
              <a:t>воєнного</a:t>
            </a:r>
            <a:r>
              <a:rPr lang="ru-RU" dirty="0"/>
              <a:t> стану в </a:t>
            </a:r>
            <a:r>
              <a:rPr lang="ru-RU" dirty="0" err="1"/>
              <a:t>Україні</a:t>
            </a:r>
            <a:r>
              <a:rPr lang="ru-RU" dirty="0" smtClean="0"/>
              <a:t>.</a:t>
            </a:r>
          </a:p>
          <a:p>
            <a:endParaRPr lang="ru-RU" dirty="0"/>
          </a:p>
          <a:p>
            <a:pPr algn="ctr"/>
            <a:r>
              <a:rPr lang="ru-RU" b="1" u="sng" dirty="0" err="1" smtClean="0">
                <a:solidFill>
                  <a:srgbClr val="C00000"/>
                </a:solidFill>
              </a:rPr>
              <a:t>Головний</a:t>
            </a:r>
            <a:r>
              <a:rPr lang="ru-RU" b="1" u="sng" dirty="0" smtClean="0">
                <a:solidFill>
                  <a:srgbClr val="C00000"/>
                </a:solidFill>
              </a:rPr>
              <a:t> фактор – </a:t>
            </a:r>
            <a:r>
              <a:rPr lang="ru-RU" b="1" u="sng" dirty="0" err="1" smtClean="0">
                <a:solidFill>
                  <a:srgbClr val="C00000"/>
                </a:solidFill>
              </a:rPr>
              <a:t>це</a:t>
            </a:r>
            <a:r>
              <a:rPr lang="ru-RU" b="1" u="sng" dirty="0" smtClean="0">
                <a:solidFill>
                  <a:srgbClr val="C00000"/>
                </a:solidFill>
              </a:rPr>
              <a:t> </a:t>
            </a:r>
            <a:r>
              <a:rPr lang="ru-RU" b="1" u="sng" dirty="0" err="1" smtClean="0">
                <a:solidFill>
                  <a:srgbClr val="C00000"/>
                </a:solidFill>
              </a:rPr>
              <a:t>відсутність</a:t>
            </a:r>
            <a:r>
              <a:rPr lang="ru-RU" b="1" u="sng" dirty="0" smtClean="0">
                <a:solidFill>
                  <a:srgbClr val="C00000"/>
                </a:solidFill>
              </a:rPr>
              <a:t> </a:t>
            </a:r>
            <a:r>
              <a:rPr lang="ru-RU" b="1" u="sng" dirty="0" err="1" smtClean="0">
                <a:solidFill>
                  <a:srgbClr val="C00000"/>
                </a:solidFill>
              </a:rPr>
              <a:t>змоги</a:t>
            </a:r>
            <a:r>
              <a:rPr lang="ru-RU" b="1" u="sng" dirty="0" smtClean="0">
                <a:solidFill>
                  <a:srgbClr val="C00000"/>
                </a:solidFill>
              </a:rPr>
              <a:t> </a:t>
            </a:r>
            <a:r>
              <a:rPr lang="ru-RU" b="1" u="sng" dirty="0" err="1" smtClean="0">
                <a:solidFill>
                  <a:srgbClr val="C00000"/>
                </a:solidFill>
              </a:rPr>
              <a:t>виконати</a:t>
            </a:r>
            <a:r>
              <a:rPr lang="ru-RU" b="1" u="sng" dirty="0" smtClean="0">
                <a:solidFill>
                  <a:srgbClr val="C00000"/>
                </a:solidFill>
              </a:rPr>
              <a:t> </a:t>
            </a:r>
            <a:r>
              <a:rPr lang="ru-RU" b="1" u="sng" dirty="0" err="1" smtClean="0">
                <a:solidFill>
                  <a:srgbClr val="C00000"/>
                </a:solidFill>
              </a:rPr>
              <a:t>податкове</a:t>
            </a:r>
            <a:r>
              <a:rPr lang="ru-RU" b="1" u="sng" dirty="0" smtClean="0">
                <a:solidFill>
                  <a:srgbClr val="C00000"/>
                </a:solidFill>
              </a:rPr>
              <a:t> </a:t>
            </a:r>
            <a:r>
              <a:rPr lang="ru-RU" b="1" u="sng" dirty="0" err="1" smtClean="0">
                <a:solidFill>
                  <a:srgbClr val="C00000"/>
                </a:solidFill>
              </a:rPr>
              <a:t>зобовязання</a:t>
            </a:r>
            <a:r>
              <a:rPr lang="ru-RU" b="1" u="sng" dirty="0" smtClean="0">
                <a:solidFill>
                  <a:srgbClr val="C00000"/>
                </a:solidFill>
              </a:rPr>
              <a:t>.</a:t>
            </a:r>
          </a:p>
          <a:p>
            <a:pPr algn="ctr"/>
            <a:endParaRPr lang="ru-RU" b="1" u="sng" dirty="0">
              <a:solidFill>
                <a:srgbClr val="C00000"/>
              </a:solidFill>
            </a:endParaRPr>
          </a:p>
          <a:p>
            <a:pPr algn="ctr"/>
            <a:r>
              <a:rPr lang="en-US" b="1" u="sng" dirty="0">
                <a:solidFill>
                  <a:srgbClr val="C00000"/>
                </a:solidFill>
                <a:hlinkClick r:id="rId2"/>
              </a:rPr>
              <a:t>https://</a:t>
            </a:r>
            <a:r>
              <a:rPr lang="en-US" b="1" u="sng" dirty="0" smtClean="0">
                <a:solidFill>
                  <a:srgbClr val="C00000"/>
                </a:solidFill>
                <a:hlinkClick r:id="rId2"/>
              </a:rPr>
              <a:t>ips.ligazakon.net/document/dpa2265?an=1</a:t>
            </a:r>
            <a:r>
              <a:rPr lang="uk-UA" b="1" u="sng" dirty="0" smtClean="0">
                <a:solidFill>
                  <a:srgbClr val="C00000"/>
                </a:solidFill>
              </a:rPr>
              <a:t> – роз'яснення ДПС України</a:t>
            </a:r>
          </a:p>
          <a:p>
            <a:pPr algn="ctr"/>
            <a:r>
              <a:rPr lang="ru-RU" b="1" u="sng" dirty="0" err="1" smtClean="0">
                <a:solidFill>
                  <a:srgbClr val="C00000"/>
                </a:solidFill>
              </a:rPr>
              <a:t>Щодо</a:t>
            </a:r>
            <a:r>
              <a:rPr lang="ru-RU" b="1" u="sng" dirty="0" smtClean="0">
                <a:solidFill>
                  <a:srgbClr val="C00000"/>
                </a:solidFill>
              </a:rPr>
              <a:t> </a:t>
            </a:r>
            <a:r>
              <a:rPr lang="ru-RU" b="1" u="sng" dirty="0" err="1">
                <a:solidFill>
                  <a:srgbClr val="C00000"/>
                </a:solidFill>
              </a:rPr>
              <a:t>сплати</a:t>
            </a:r>
            <a:r>
              <a:rPr lang="ru-RU" b="1" u="sng" dirty="0">
                <a:solidFill>
                  <a:srgbClr val="C00000"/>
                </a:solidFill>
              </a:rPr>
              <a:t> </a:t>
            </a:r>
            <a:r>
              <a:rPr lang="ru-RU" b="1" u="sng" dirty="0" err="1">
                <a:solidFill>
                  <a:srgbClr val="C00000"/>
                </a:solidFill>
              </a:rPr>
              <a:t>податків</a:t>
            </a:r>
            <a:r>
              <a:rPr lang="ru-RU" b="1" u="sng" dirty="0">
                <a:solidFill>
                  <a:srgbClr val="C00000"/>
                </a:solidFill>
              </a:rPr>
              <a:t> у </a:t>
            </a:r>
            <a:r>
              <a:rPr lang="ru-RU" b="1" u="sng" dirty="0" err="1">
                <a:solidFill>
                  <a:srgbClr val="C00000"/>
                </a:solidFill>
              </a:rPr>
              <a:t>зв'язку</a:t>
            </a:r>
            <a:r>
              <a:rPr lang="ru-RU" b="1" u="sng" dirty="0">
                <a:solidFill>
                  <a:srgbClr val="C00000"/>
                </a:solidFill>
              </a:rPr>
              <a:t> з </a:t>
            </a:r>
            <a:r>
              <a:rPr lang="ru-RU" b="1" u="sng" dirty="0" err="1">
                <a:solidFill>
                  <a:srgbClr val="C00000"/>
                </a:solidFill>
              </a:rPr>
              <a:t>запровадженням</a:t>
            </a:r>
            <a:r>
              <a:rPr lang="ru-RU" b="1" u="sng" dirty="0">
                <a:solidFill>
                  <a:srgbClr val="C00000"/>
                </a:solidFill>
              </a:rPr>
              <a:t> </a:t>
            </a:r>
            <a:r>
              <a:rPr lang="ru-RU" b="1" u="sng" dirty="0" err="1">
                <a:solidFill>
                  <a:srgbClr val="C00000"/>
                </a:solidFill>
              </a:rPr>
              <a:t>воєнного</a:t>
            </a:r>
            <a:r>
              <a:rPr lang="ru-RU" b="1" u="sng" dirty="0">
                <a:solidFill>
                  <a:srgbClr val="C00000"/>
                </a:solidFill>
              </a:rPr>
              <a:t> стану в </a:t>
            </a:r>
            <a:r>
              <a:rPr lang="ru-RU" b="1" u="sng" dirty="0" err="1">
                <a:solidFill>
                  <a:srgbClr val="C00000"/>
                </a:solidFill>
              </a:rPr>
              <a:t>Україні</a:t>
            </a:r>
            <a:r>
              <a:rPr lang="ru-RU" b="1" u="sng" dirty="0">
                <a:solidFill>
                  <a:srgbClr val="C00000"/>
                </a:solidFill>
              </a:rPr>
              <a:t>, з </a:t>
            </a:r>
            <a:r>
              <a:rPr lang="ru-RU" b="1" u="sng" dirty="0" err="1">
                <a:solidFill>
                  <a:srgbClr val="C00000"/>
                </a:solidFill>
              </a:rPr>
              <a:t>огляду</a:t>
            </a:r>
            <a:r>
              <a:rPr lang="ru-RU" b="1" u="sng" dirty="0">
                <a:solidFill>
                  <a:srgbClr val="C00000"/>
                </a:solidFill>
              </a:rPr>
              <a:t> на </a:t>
            </a:r>
            <a:r>
              <a:rPr lang="ru-RU" b="1" u="sng" dirty="0" err="1">
                <a:solidFill>
                  <a:srgbClr val="C00000"/>
                </a:solidFill>
              </a:rPr>
              <a:t>військову</a:t>
            </a:r>
            <a:r>
              <a:rPr lang="ru-RU" b="1" u="sng" dirty="0">
                <a:solidFill>
                  <a:srgbClr val="C00000"/>
                </a:solidFill>
              </a:rPr>
              <a:t> </a:t>
            </a:r>
            <a:r>
              <a:rPr lang="ru-RU" b="1" u="sng" dirty="0" err="1">
                <a:solidFill>
                  <a:srgbClr val="C00000"/>
                </a:solidFill>
              </a:rPr>
              <a:t>агресію</a:t>
            </a:r>
            <a:r>
              <a:rPr lang="ru-RU" b="1" u="sng" dirty="0">
                <a:solidFill>
                  <a:srgbClr val="C00000"/>
                </a:solidFill>
              </a:rPr>
              <a:t> </a:t>
            </a:r>
            <a:r>
              <a:rPr lang="ru-RU" b="1" u="sng" dirty="0" err="1">
                <a:solidFill>
                  <a:srgbClr val="C00000"/>
                </a:solidFill>
              </a:rPr>
              <a:t>Російської</a:t>
            </a:r>
            <a:r>
              <a:rPr lang="ru-RU" b="1" u="sng" dirty="0">
                <a:solidFill>
                  <a:srgbClr val="C00000"/>
                </a:solidFill>
              </a:rPr>
              <a:t> </a:t>
            </a:r>
            <a:r>
              <a:rPr lang="ru-RU" b="1" u="sng" dirty="0" err="1">
                <a:solidFill>
                  <a:srgbClr val="C00000"/>
                </a:solidFill>
              </a:rPr>
              <a:t>Федерації</a:t>
            </a:r>
            <a:r>
              <a:rPr lang="ru-RU" b="1" u="sng" dirty="0">
                <a:solidFill>
                  <a:srgbClr val="C00000"/>
                </a:solidFill>
              </a:rPr>
              <a:t> </a:t>
            </a:r>
            <a:r>
              <a:rPr lang="ru-RU" b="1" u="sng" dirty="0" err="1">
                <a:solidFill>
                  <a:srgbClr val="C00000"/>
                </a:solidFill>
              </a:rPr>
              <a:t>проти</a:t>
            </a:r>
            <a:r>
              <a:rPr lang="ru-RU" b="1" u="sng" dirty="0">
                <a:solidFill>
                  <a:srgbClr val="C00000"/>
                </a:solidFill>
              </a:rPr>
              <a:t> </a:t>
            </a:r>
            <a:r>
              <a:rPr lang="ru-RU" b="1" u="sng" dirty="0" err="1">
                <a:solidFill>
                  <a:srgbClr val="C00000"/>
                </a:solidFill>
              </a:rPr>
              <a:t>України</a:t>
            </a:r>
            <a:endParaRPr lang="ru-RU" b="1" u="sng" dirty="0">
              <a:solidFill>
                <a:srgbClr val="C00000"/>
              </a:solidFill>
            </a:endParaRPr>
          </a:p>
          <a:p>
            <a:endParaRPr lang="ru-RU" dirty="0"/>
          </a:p>
        </p:txBody>
      </p:sp>
    </p:spTree>
    <p:extLst>
      <p:ext uri="{BB962C8B-B14F-4D97-AF65-F5344CB8AC3E}">
        <p14:creationId xmlns:p14="http://schemas.microsoft.com/office/powerpoint/2010/main" val="2320609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E2EA224-A3F1-4CCB-BEB5-52E4ADD89E99}"/>
              </a:ext>
            </a:extLst>
          </p:cNvPr>
          <p:cNvSpPr>
            <a:spLocks noGrp="1"/>
          </p:cNvSpPr>
          <p:nvPr>
            <p:ph type="title"/>
          </p:nvPr>
        </p:nvSpPr>
        <p:spPr>
          <a:xfrm>
            <a:off x="803366" y="0"/>
            <a:ext cx="10515600" cy="1325563"/>
          </a:xfrm>
        </p:spPr>
        <p:txBody>
          <a:bodyPr/>
          <a:lstStyle/>
          <a:p>
            <a:r>
              <a:rPr lang="uk-UA" dirty="0" smtClean="0"/>
              <a:t>Відповіді на поставлені питання</a:t>
            </a:r>
            <a:endParaRPr lang="ru-UA" dirty="0"/>
          </a:p>
        </p:txBody>
      </p:sp>
      <p:sp>
        <p:nvSpPr>
          <p:cNvPr id="2" name="Прямоугольник 1"/>
          <p:cNvSpPr/>
          <p:nvPr/>
        </p:nvSpPr>
        <p:spPr>
          <a:xfrm>
            <a:off x="803366" y="1178396"/>
            <a:ext cx="10883537" cy="5355312"/>
          </a:xfrm>
          <a:prstGeom prst="rect">
            <a:avLst/>
          </a:prstGeom>
        </p:spPr>
        <p:txBody>
          <a:bodyPr wrap="square">
            <a:spAutoFit/>
          </a:bodyPr>
          <a:lstStyle/>
          <a:p>
            <a:r>
              <a:rPr lang="uk-UA" b="1" dirty="0" smtClean="0"/>
              <a:t>Питання 9. </a:t>
            </a:r>
          </a:p>
          <a:p>
            <a:r>
              <a:rPr lang="ru-RU" b="1" dirty="0"/>
              <a:t>Ми провозимо на запит </a:t>
            </a:r>
            <a:r>
              <a:rPr lang="ru-RU" b="1" dirty="0" err="1"/>
              <a:t>військової</a:t>
            </a:r>
            <a:r>
              <a:rPr lang="ru-RU" b="1" dirty="0"/>
              <a:t> </a:t>
            </a:r>
            <a:r>
              <a:rPr lang="ru-RU" b="1" dirty="0" err="1"/>
              <a:t>частини</a:t>
            </a:r>
            <a:r>
              <a:rPr lang="ru-RU" b="1" dirty="0"/>
              <a:t> </a:t>
            </a:r>
            <a:r>
              <a:rPr lang="ru-RU" b="1" dirty="0" err="1"/>
              <a:t>автомобілі</a:t>
            </a:r>
            <a:r>
              <a:rPr lang="ru-RU" b="1" dirty="0"/>
              <a:t> з </a:t>
            </a:r>
            <a:r>
              <a:rPr lang="ru-RU" b="1" dirty="0" err="1"/>
              <a:t>Польщі</a:t>
            </a:r>
            <a:r>
              <a:rPr lang="ru-RU" b="1" dirty="0"/>
              <a:t>. Є </a:t>
            </a:r>
            <a:r>
              <a:rPr lang="ru-RU" b="1" dirty="0" err="1"/>
              <a:t>документи</a:t>
            </a:r>
            <a:r>
              <a:rPr lang="ru-RU" b="1" dirty="0"/>
              <a:t> </a:t>
            </a:r>
            <a:r>
              <a:rPr lang="ru-RU" b="1" dirty="0" err="1"/>
              <a:t>від</a:t>
            </a:r>
            <a:r>
              <a:rPr lang="ru-RU" b="1" dirty="0"/>
              <a:t> </a:t>
            </a:r>
            <a:r>
              <a:rPr lang="ru-RU" b="1" dirty="0" err="1"/>
              <a:t>військової</a:t>
            </a:r>
            <a:r>
              <a:rPr lang="ru-RU" b="1" dirty="0"/>
              <a:t> </a:t>
            </a:r>
            <a:r>
              <a:rPr lang="ru-RU" b="1" dirty="0" err="1"/>
              <a:t>адміністрації</a:t>
            </a:r>
            <a:r>
              <a:rPr lang="ru-RU" b="1" dirty="0"/>
              <a:t>, </a:t>
            </a:r>
            <a:r>
              <a:rPr lang="ru-RU" b="1" dirty="0" err="1"/>
              <a:t>заповнюємо</a:t>
            </a:r>
            <a:r>
              <a:rPr lang="ru-RU" b="1" dirty="0"/>
              <a:t> </a:t>
            </a:r>
            <a:r>
              <a:rPr lang="ru-RU" b="1" dirty="0" err="1"/>
              <a:t>декларації</a:t>
            </a:r>
            <a:r>
              <a:rPr lang="ru-RU" b="1" dirty="0"/>
              <a:t> на </a:t>
            </a:r>
            <a:r>
              <a:rPr lang="ru-RU" b="1" dirty="0" err="1"/>
              <a:t>митниці</a:t>
            </a:r>
            <a:r>
              <a:rPr lang="ru-RU" b="1" dirty="0"/>
              <a:t> </a:t>
            </a:r>
            <a:r>
              <a:rPr lang="ru-RU" b="1" dirty="0" err="1"/>
              <a:t>що</a:t>
            </a:r>
            <a:r>
              <a:rPr lang="ru-RU" b="1" dirty="0"/>
              <a:t> машина </a:t>
            </a:r>
            <a:r>
              <a:rPr lang="ru-RU" b="1" dirty="0" err="1"/>
              <a:t>це</a:t>
            </a:r>
            <a:r>
              <a:rPr lang="ru-RU" b="1" dirty="0"/>
              <a:t> </a:t>
            </a:r>
            <a:r>
              <a:rPr lang="ru-RU" b="1" dirty="0" err="1"/>
              <a:t>гум.допомога</a:t>
            </a:r>
            <a:r>
              <a:rPr lang="ru-RU" b="1" dirty="0"/>
              <a:t> </a:t>
            </a:r>
            <a:r>
              <a:rPr lang="ru-RU" b="1" dirty="0" err="1"/>
              <a:t>армії</a:t>
            </a:r>
            <a:r>
              <a:rPr lang="ru-RU" b="1" dirty="0"/>
              <a:t>.</a:t>
            </a:r>
          </a:p>
          <a:p>
            <a:r>
              <a:rPr lang="ru-RU" b="1" dirty="0" err="1"/>
              <a:t>Які</a:t>
            </a:r>
            <a:r>
              <a:rPr lang="ru-RU" b="1" dirty="0"/>
              <a:t> </a:t>
            </a:r>
            <a:r>
              <a:rPr lang="ru-RU" b="1" dirty="0" err="1"/>
              <a:t>процедури</a:t>
            </a:r>
            <a:r>
              <a:rPr lang="ru-RU" b="1" dirty="0"/>
              <a:t> треба пройти, </a:t>
            </a:r>
            <a:r>
              <a:rPr lang="ru-RU" b="1" dirty="0" err="1"/>
              <a:t>щоб</a:t>
            </a:r>
            <a:r>
              <a:rPr lang="ru-RU" b="1" dirty="0"/>
              <a:t> </a:t>
            </a:r>
            <a:r>
              <a:rPr lang="ru-RU" b="1" dirty="0" err="1"/>
              <a:t>після</a:t>
            </a:r>
            <a:r>
              <a:rPr lang="ru-RU" b="1" dirty="0"/>
              <a:t> </a:t>
            </a:r>
            <a:r>
              <a:rPr lang="ru-RU" b="1" dirty="0" err="1"/>
              <a:t>ввезення</a:t>
            </a:r>
            <a:r>
              <a:rPr lang="ru-RU" b="1" dirty="0"/>
              <a:t> </a:t>
            </a:r>
            <a:r>
              <a:rPr lang="ru-RU" b="1" dirty="0" err="1"/>
              <a:t>машини</a:t>
            </a:r>
            <a:r>
              <a:rPr lang="ru-RU" b="1" dirty="0"/>
              <a:t> в </a:t>
            </a:r>
            <a:r>
              <a:rPr lang="ru-RU" b="1" dirty="0" err="1"/>
              <a:t>Україну</a:t>
            </a:r>
            <a:r>
              <a:rPr lang="ru-RU" b="1" dirty="0"/>
              <a:t> все </a:t>
            </a:r>
            <a:r>
              <a:rPr lang="ru-RU" b="1" dirty="0" err="1"/>
              <a:t>було</a:t>
            </a:r>
            <a:r>
              <a:rPr lang="ru-RU" b="1" dirty="0"/>
              <a:t> на </a:t>
            </a:r>
            <a:r>
              <a:rPr lang="ru-RU" b="1" dirty="0" err="1"/>
              <a:t>законних</a:t>
            </a:r>
            <a:r>
              <a:rPr lang="ru-RU" b="1" dirty="0"/>
              <a:t> </a:t>
            </a:r>
            <a:r>
              <a:rPr lang="ru-RU" b="1" dirty="0" err="1"/>
              <a:t>підставах</a:t>
            </a:r>
            <a:r>
              <a:rPr lang="ru-RU" b="1" dirty="0"/>
              <a:t> передано адресату у </a:t>
            </a:r>
            <a:r>
              <a:rPr lang="ru-RU" b="1" dirty="0" err="1"/>
              <a:t>військову</a:t>
            </a:r>
            <a:r>
              <a:rPr lang="ru-RU" b="1" dirty="0"/>
              <a:t> </a:t>
            </a:r>
            <a:r>
              <a:rPr lang="ru-RU" b="1" dirty="0" err="1"/>
              <a:t>частину</a:t>
            </a:r>
            <a:r>
              <a:rPr lang="ru-RU" b="1" dirty="0"/>
              <a:t> (на поле бою </a:t>
            </a:r>
            <a:r>
              <a:rPr lang="ru-RU" b="1" dirty="0" err="1"/>
              <a:t>точніше</a:t>
            </a:r>
            <a:r>
              <a:rPr lang="ru-RU" b="1" dirty="0" smtClean="0"/>
              <a:t>).</a:t>
            </a:r>
          </a:p>
          <a:p>
            <a:endParaRPr lang="ru-RU" b="1" dirty="0" smtClean="0"/>
          </a:p>
          <a:p>
            <a:r>
              <a:rPr lang="ru-RU" b="1" dirty="0" err="1" smtClean="0"/>
              <a:t>Питання</a:t>
            </a:r>
            <a:r>
              <a:rPr lang="ru-RU" b="1" dirty="0" smtClean="0"/>
              <a:t> 10</a:t>
            </a:r>
          </a:p>
          <a:p>
            <a:r>
              <a:rPr lang="ru-RU" b="1" dirty="0" err="1" smtClean="0"/>
              <a:t>Закупівля</a:t>
            </a:r>
            <a:r>
              <a:rPr lang="ru-RU" b="1" dirty="0" smtClean="0"/>
              <a:t> </a:t>
            </a:r>
            <a:r>
              <a:rPr lang="ru-RU" b="1" dirty="0" err="1" smtClean="0"/>
              <a:t>медикаментів</a:t>
            </a:r>
            <a:r>
              <a:rPr lang="ru-RU" b="1" dirty="0" smtClean="0"/>
              <a:t> </a:t>
            </a:r>
          </a:p>
          <a:p>
            <a:r>
              <a:rPr lang="ru-RU" dirty="0"/>
              <a:t>Наказом МОЗ «</a:t>
            </a:r>
            <a:r>
              <a:rPr lang="ru-RU" dirty="0" err="1"/>
              <a:t>Деякі</a:t>
            </a:r>
            <a:r>
              <a:rPr lang="ru-RU" dirty="0"/>
              <a:t> </a:t>
            </a:r>
            <a:r>
              <a:rPr lang="ru-RU" dirty="0" err="1"/>
              <a:t>питання</a:t>
            </a:r>
            <a:r>
              <a:rPr lang="ru-RU" dirty="0"/>
              <a:t> </a:t>
            </a:r>
            <a:r>
              <a:rPr lang="ru-RU" dirty="0" err="1"/>
              <a:t>отримання</a:t>
            </a:r>
            <a:r>
              <a:rPr lang="ru-RU" dirty="0"/>
              <a:t> </a:t>
            </a:r>
            <a:r>
              <a:rPr lang="ru-RU" dirty="0" err="1"/>
              <a:t>гуманітарної</a:t>
            </a:r>
            <a:r>
              <a:rPr lang="ru-RU" dirty="0"/>
              <a:t> та </a:t>
            </a:r>
            <a:r>
              <a:rPr lang="ru-RU" dirty="0" err="1"/>
              <a:t>благодійної</a:t>
            </a:r>
            <a:r>
              <a:rPr lang="ru-RU" dirty="0"/>
              <a:t> </a:t>
            </a:r>
            <a:r>
              <a:rPr lang="ru-RU" dirty="0" err="1"/>
              <a:t>допомоги</a:t>
            </a:r>
            <a:r>
              <a:rPr lang="ru-RU" dirty="0"/>
              <a:t> в </a:t>
            </a:r>
            <a:r>
              <a:rPr lang="ru-RU" dirty="0" err="1"/>
              <a:t>умовах</a:t>
            </a:r>
            <a:r>
              <a:rPr lang="ru-RU" dirty="0"/>
              <a:t> </a:t>
            </a:r>
            <a:r>
              <a:rPr lang="ru-RU" dirty="0" err="1"/>
              <a:t>воєнного</a:t>
            </a:r>
            <a:r>
              <a:rPr lang="ru-RU" dirty="0"/>
              <a:t> стану» </a:t>
            </a:r>
            <a:r>
              <a:rPr lang="ru-RU" dirty="0" err="1"/>
              <a:t>від</a:t>
            </a:r>
            <a:r>
              <a:rPr lang="ru-RU" dirty="0"/>
              <a:t> 12.03.2022 </a:t>
            </a:r>
            <a:r>
              <a:rPr lang="en-US" dirty="0"/>
              <a:t>N474 </a:t>
            </a:r>
            <a:r>
              <a:rPr lang="ru-RU" dirty="0" err="1"/>
              <a:t>визначено</a:t>
            </a:r>
            <a:r>
              <a:rPr lang="ru-RU" dirty="0"/>
              <a:t>, </a:t>
            </a:r>
            <a:r>
              <a:rPr lang="ru-RU" dirty="0" err="1"/>
              <a:t>що</a:t>
            </a:r>
            <a:r>
              <a:rPr lang="ru-RU" dirty="0"/>
              <a:t>  ДУ  «Центр </a:t>
            </a:r>
            <a:r>
              <a:rPr lang="ru-RU" dirty="0" err="1"/>
              <a:t>громадського</a:t>
            </a:r>
            <a:r>
              <a:rPr lang="ru-RU" dirty="0"/>
              <a:t> </a:t>
            </a:r>
            <a:r>
              <a:rPr lang="ru-RU" dirty="0" err="1"/>
              <a:t>здоров’я</a:t>
            </a:r>
            <a:r>
              <a:rPr lang="ru-RU" dirty="0"/>
              <a:t> </a:t>
            </a:r>
            <a:r>
              <a:rPr lang="ru-RU" dirty="0" err="1"/>
              <a:t>Міністерства</a:t>
            </a:r>
            <a:r>
              <a:rPr lang="ru-RU" dirty="0"/>
              <a:t> </a:t>
            </a:r>
            <a:r>
              <a:rPr lang="ru-RU" dirty="0" err="1"/>
              <a:t>охорони</a:t>
            </a:r>
            <a:r>
              <a:rPr lang="ru-RU" dirty="0"/>
              <a:t> </a:t>
            </a:r>
            <a:r>
              <a:rPr lang="ru-RU" dirty="0" err="1"/>
              <a:t>здоров’я</a:t>
            </a:r>
            <a:r>
              <a:rPr lang="ru-RU" dirty="0"/>
              <a:t> </a:t>
            </a:r>
            <a:r>
              <a:rPr lang="ru-RU" dirty="0" err="1"/>
              <a:t>України</a:t>
            </a:r>
            <a:r>
              <a:rPr lang="ru-RU" dirty="0"/>
              <a:t>» </a:t>
            </a:r>
            <a:r>
              <a:rPr lang="ru-RU" dirty="0" err="1"/>
              <a:t>забезпечую</a:t>
            </a:r>
            <a:r>
              <a:rPr lang="ru-RU" dirty="0"/>
              <a:t> </a:t>
            </a:r>
            <a:r>
              <a:rPr lang="ru-RU" dirty="0" err="1"/>
              <a:t>зберігання</a:t>
            </a:r>
            <a:r>
              <a:rPr lang="ru-RU" dirty="0"/>
              <a:t> </a:t>
            </a:r>
            <a:r>
              <a:rPr lang="ru-RU" dirty="0" err="1"/>
              <a:t>прийнятої</a:t>
            </a:r>
            <a:r>
              <a:rPr lang="ru-RU" dirty="0"/>
              <a:t> </a:t>
            </a:r>
            <a:r>
              <a:rPr lang="ru-RU" dirty="0" err="1"/>
              <a:t>гуманітарної</a:t>
            </a:r>
            <a:r>
              <a:rPr lang="ru-RU" dirty="0"/>
              <a:t> та </a:t>
            </a:r>
            <a:r>
              <a:rPr lang="ru-RU" dirty="0" err="1"/>
              <a:t>благодійної</a:t>
            </a:r>
            <a:r>
              <a:rPr lang="ru-RU" dirty="0"/>
              <a:t> </a:t>
            </a:r>
            <a:r>
              <a:rPr lang="ru-RU" dirty="0" err="1"/>
              <a:t>допомоги</a:t>
            </a:r>
            <a:r>
              <a:rPr lang="ru-RU" dirty="0"/>
              <a:t> в </a:t>
            </a:r>
            <a:r>
              <a:rPr lang="ru-RU" dirty="0" err="1"/>
              <a:t>логістичних</a:t>
            </a:r>
            <a:r>
              <a:rPr lang="ru-RU" dirty="0"/>
              <a:t> центрах, з </a:t>
            </a:r>
            <a:r>
              <a:rPr lang="ru-RU" dirty="0" err="1"/>
              <a:t>якими</a:t>
            </a:r>
            <a:r>
              <a:rPr lang="ru-RU" dirty="0"/>
              <a:t> державною </a:t>
            </a:r>
            <a:r>
              <a:rPr lang="ru-RU" dirty="0" err="1"/>
              <a:t>установою</a:t>
            </a:r>
            <a:r>
              <a:rPr lang="ru-RU" dirty="0"/>
              <a:t> «Центр </a:t>
            </a:r>
            <a:r>
              <a:rPr lang="ru-RU" dirty="0" err="1"/>
              <a:t>громадського</a:t>
            </a:r>
            <a:r>
              <a:rPr lang="ru-RU" dirty="0"/>
              <a:t> </a:t>
            </a:r>
            <a:r>
              <a:rPr lang="ru-RU" dirty="0" err="1"/>
              <a:t>здоров’я</a:t>
            </a:r>
            <a:r>
              <a:rPr lang="ru-RU" dirty="0"/>
              <a:t> </a:t>
            </a:r>
            <a:r>
              <a:rPr lang="ru-RU" dirty="0" err="1"/>
              <a:t>Міністерства</a:t>
            </a:r>
            <a:r>
              <a:rPr lang="ru-RU" dirty="0"/>
              <a:t> </a:t>
            </a:r>
            <a:r>
              <a:rPr lang="ru-RU" dirty="0" err="1"/>
              <a:t>охорони</a:t>
            </a:r>
            <a:r>
              <a:rPr lang="ru-RU" dirty="0"/>
              <a:t> </a:t>
            </a:r>
            <a:r>
              <a:rPr lang="ru-RU" dirty="0" err="1"/>
              <a:t>здоров’я</a:t>
            </a:r>
            <a:r>
              <a:rPr lang="ru-RU" dirty="0"/>
              <a:t> </a:t>
            </a:r>
            <a:r>
              <a:rPr lang="ru-RU" dirty="0" err="1"/>
              <a:t>України</a:t>
            </a:r>
            <a:r>
              <a:rPr lang="ru-RU" dirty="0"/>
              <a:t>» (</a:t>
            </a:r>
            <a:r>
              <a:rPr lang="ru-RU" dirty="0" err="1"/>
              <a:t>далі</a:t>
            </a:r>
            <a:r>
              <a:rPr lang="ru-RU" dirty="0"/>
              <a:t> - ЦГЗ) </a:t>
            </a:r>
            <a:r>
              <a:rPr lang="ru-RU" dirty="0" err="1"/>
              <a:t>укладено</a:t>
            </a:r>
            <a:r>
              <a:rPr lang="ru-RU" dirty="0"/>
              <a:t> договори </a:t>
            </a:r>
            <a:r>
              <a:rPr lang="ru-RU" dirty="0" err="1"/>
              <a:t>відповідального</a:t>
            </a:r>
            <a:r>
              <a:rPr lang="ru-RU" dirty="0"/>
              <a:t> </a:t>
            </a:r>
            <a:r>
              <a:rPr lang="ru-RU" dirty="0" err="1"/>
              <a:t>зберігання</a:t>
            </a:r>
            <a:r>
              <a:rPr lang="ru-RU" dirty="0"/>
              <a:t>. </a:t>
            </a:r>
          </a:p>
          <a:p>
            <a:r>
              <a:rPr lang="ru-RU" dirty="0" err="1"/>
              <a:t>Також</a:t>
            </a:r>
            <a:r>
              <a:rPr lang="ru-RU" dirty="0"/>
              <a:t> ЦГЗ </a:t>
            </a:r>
            <a:r>
              <a:rPr lang="ru-RU" dirty="0" err="1"/>
              <a:t>забезпечує</a:t>
            </a:r>
            <a:r>
              <a:rPr lang="ru-RU" dirty="0"/>
              <a:t> </a:t>
            </a:r>
            <a:r>
              <a:rPr lang="ru-RU" dirty="0" err="1"/>
              <a:t>здійснення</a:t>
            </a:r>
            <a:r>
              <a:rPr lang="ru-RU" dirty="0"/>
              <a:t> </a:t>
            </a:r>
            <a:r>
              <a:rPr lang="ru-RU" dirty="0" err="1"/>
              <a:t>обліку</a:t>
            </a:r>
            <a:r>
              <a:rPr lang="ru-RU" dirty="0"/>
              <a:t> </a:t>
            </a:r>
            <a:r>
              <a:rPr lang="ru-RU" dirty="0" err="1"/>
              <a:t>прийнятої</a:t>
            </a:r>
            <a:r>
              <a:rPr lang="ru-RU" dirty="0"/>
              <a:t> </a:t>
            </a:r>
            <a:r>
              <a:rPr lang="ru-RU" dirty="0" err="1"/>
              <a:t>гуманітарної</a:t>
            </a:r>
            <a:r>
              <a:rPr lang="ru-RU" dirty="0"/>
              <a:t> та </a:t>
            </a:r>
            <a:r>
              <a:rPr lang="ru-RU" dirty="0" err="1"/>
              <a:t>благодійної</a:t>
            </a:r>
            <a:r>
              <a:rPr lang="ru-RU" dirty="0"/>
              <a:t> </a:t>
            </a:r>
            <a:r>
              <a:rPr lang="ru-RU" dirty="0" err="1"/>
              <a:t>допомоги</a:t>
            </a:r>
            <a:r>
              <a:rPr lang="ru-RU" dirty="0"/>
              <a:t> в </a:t>
            </a:r>
            <a:r>
              <a:rPr lang="ru-RU" dirty="0" err="1"/>
              <a:t>установленому</a:t>
            </a:r>
            <a:r>
              <a:rPr lang="ru-RU" dirty="0"/>
              <a:t> </a:t>
            </a:r>
            <a:r>
              <a:rPr lang="ru-RU" dirty="0" err="1"/>
              <a:t>законодавством</a:t>
            </a:r>
            <a:r>
              <a:rPr lang="ru-RU" dirty="0"/>
              <a:t> порядку.</a:t>
            </a:r>
          </a:p>
          <a:p>
            <a:r>
              <a:rPr lang="ru-RU" dirty="0"/>
              <a:t>У </a:t>
            </a:r>
            <a:r>
              <a:rPr lang="ru-RU" dirty="0" err="1"/>
              <a:t>разі</a:t>
            </a:r>
            <a:r>
              <a:rPr lang="ru-RU" dirty="0"/>
              <a:t> </a:t>
            </a:r>
            <a:r>
              <a:rPr lang="ru-RU" dirty="0" err="1"/>
              <a:t>надходження</a:t>
            </a:r>
            <a:r>
              <a:rPr lang="ru-RU" dirty="0"/>
              <a:t> </a:t>
            </a:r>
            <a:r>
              <a:rPr lang="ru-RU" dirty="0" err="1"/>
              <a:t>гуманітарної</a:t>
            </a:r>
            <a:r>
              <a:rPr lang="ru-RU" dirty="0"/>
              <a:t> та </a:t>
            </a:r>
            <a:r>
              <a:rPr lang="ru-RU" dirty="0" err="1"/>
              <a:t>благодійної</a:t>
            </a:r>
            <a:r>
              <a:rPr lang="ru-RU" dirty="0"/>
              <a:t> </a:t>
            </a:r>
            <a:r>
              <a:rPr lang="ru-RU" dirty="0" err="1"/>
              <a:t>допомоги</a:t>
            </a:r>
            <a:r>
              <a:rPr lang="ru-RU" dirty="0"/>
              <a:t> </a:t>
            </a:r>
            <a:r>
              <a:rPr lang="ru-RU" dirty="0" err="1"/>
              <a:t>забезпечити</a:t>
            </a:r>
            <a:r>
              <a:rPr lang="ru-RU" dirty="0"/>
              <a:t> </a:t>
            </a:r>
            <a:r>
              <a:rPr lang="ru-RU" dirty="0" err="1"/>
              <a:t>її</a:t>
            </a:r>
            <a:r>
              <a:rPr lang="ru-RU" dirty="0"/>
              <a:t> </a:t>
            </a:r>
            <a:r>
              <a:rPr lang="ru-RU" dirty="0" err="1"/>
              <a:t>прийняття</a:t>
            </a:r>
            <a:r>
              <a:rPr lang="ru-RU" dirty="0"/>
              <a:t> і </a:t>
            </a:r>
            <a:r>
              <a:rPr lang="ru-RU" dirty="0" err="1"/>
              <a:t>розподіл</a:t>
            </a:r>
            <a:r>
              <a:rPr lang="ru-RU" dirty="0"/>
              <a:t> </a:t>
            </a:r>
            <a:r>
              <a:rPr lang="ru-RU" dirty="0" err="1"/>
              <a:t>між</a:t>
            </a:r>
            <a:r>
              <a:rPr lang="ru-RU" dirty="0"/>
              <a:t> закладами </a:t>
            </a:r>
            <a:r>
              <a:rPr lang="ru-RU" dirty="0" err="1"/>
              <a:t>охорони</a:t>
            </a:r>
            <a:r>
              <a:rPr lang="ru-RU" dirty="0"/>
              <a:t> </a:t>
            </a:r>
            <a:r>
              <a:rPr lang="ru-RU" dirty="0" err="1"/>
              <a:t>здоров’я</a:t>
            </a:r>
            <a:r>
              <a:rPr lang="ru-RU" dirty="0"/>
              <a:t>, </a:t>
            </a:r>
            <a:r>
              <a:rPr lang="ru-RU" dirty="0" err="1"/>
              <a:t>установами</a:t>
            </a:r>
            <a:r>
              <a:rPr lang="ru-RU" dirty="0"/>
              <a:t>, </a:t>
            </a:r>
            <a:r>
              <a:rPr lang="ru-RU" dirty="0" err="1"/>
              <a:t>організаціями</a:t>
            </a:r>
            <a:r>
              <a:rPr lang="ru-RU" dirty="0"/>
              <a:t> (</a:t>
            </a:r>
            <a:r>
              <a:rPr lang="ru-RU" dirty="0" err="1"/>
              <a:t>далі</a:t>
            </a:r>
            <a:r>
              <a:rPr lang="ru-RU" dirty="0"/>
              <a:t> - </a:t>
            </a:r>
            <a:r>
              <a:rPr lang="ru-RU" dirty="0" err="1"/>
              <a:t>набувачі</a:t>
            </a:r>
            <a:r>
              <a:rPr lang="ru-RU" dirty="0"/>
              <a:t>) </a:t>
            </a:r>
            <a:r>
              <a:rPr lang="ru-RU" dirty="0" err="1"/>
              <a:t>відповідно</a:t>
            </a:r>
            <a:r>
              <a:rPr lang="ru-RU" dirty="0"/>
              <a:t> до </a:t>
            </a:r>
            <a:r>
              <a:rPr lang="ru-RU" dirty="0" err="1"/>
              <a:t>розподілів</a:t>
            </a:r>
            <a:r>
              <a:rPr lang="ru-RU" dirty="0"/>
              <a:t> </a:t>
            </a:r>
            <a:r>
              <a:rPr lang="ru-RU" dirty="0" err="1"/>
              <a:t>гуманітарної</a:t>
            </a:r>
            <a:r>
              <a:rPr lang="ru-RU" dirty="0"/>
              <a:t> та </a:t>
            </a:r>
            <a:r>
              <a:rPr lang="ru-RU" dirty="0" err="1"/>
              <a:t>благодійної</a:t>
            </a:r>
            <a:r>
              <a:rPr lang="ru-RU" dirty="0"/>
              <a:t> </a:t>
            </a:r>
            <a:r>
              <a:rPr lang="ru-RU" dirty="0" err="1"/>
              <a:t>допомоги</a:t>
            </a:r>
            <a:r>
              <a:rPr lang="ru-RU" dirty="0"/>
              <a:t>, </a:t>
            </a:r>
            <a:r>
              <a:rPr lang="ru-RU" dirty="0" err="1"/>
              <a:t>сформованих</a:t>
            </a:r>
            <a:r>
              <a:rPr lang="ru-RU" dirty="0"/>
              <a:t> </a:t>
            </a:r>
            <a:r>
              <a:rPr lang="ru-RU" dirty="0" err="1"/>
              <a:t>державним</a:t>
            </a:r>
            <a:r>
              <a:rPr lang="ru-RU" dirty="0"/>
              <a:t> </a:t>
            </a:r>
            <a:r>
              <a:rPr lang="ru-RU" dirty="0" err="1"/>
              <a:t>підприємством</a:t>
            </a:r>
            <a:r>
              <a:rPr lang="ru-RU" dirty="0"/>
              <a:t> «</a:t>
            </a:r>
            <a:r>
              <a:rPr lang="ru-RU" dirty="0" err="1"/>
              <a:t>Медичні</a:t>
            </a:r>
            <a:r>
              <a:rPr lang="ru-RU" dirty="0"/>
              <a:t> </a:t>
            </a:r>
            <a:r>
              <a:rPr lang="ru-RU" dirty="0" err="1"/>
              <a:t>закупівлі</a:t>
            </a:r>
            <a:r>
              <a:rPr lang="ru-RU" dirty="0"/>
              <a:t> </a:t>
            </a:r>
            <a:r>
              <a:rPr lang="ru-RU" dirty="0" err="1"/>
              <a:t>України</a:t>
            </a:r>
            <a:r>
              <a:rPr lang="ru-RU" dirty="0"/>
              <a:t>».</a:t>
            </a:r>
          </a:p>
          <a:p>
            <a:endParaRPr lang="ru-RU" dirty="0"/>
          </a:p>
        </p:txBody>
      </p:sp>
    </p:spTree>
    <p:extLst>
      <p:ext uri="{BB962C8B-B14F-4D97-AF65-F5344CB8AC3E}">
        <p14:creationId xmlns:p14="http://schemas.microsoft.com/office/powerpoint/2010/main" val="3231139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FFB58AE8-687A-41D9-ABAB-4413A169EC32}"/>
              </a:ext>
            </a:extLst>
          </p:cNvPr>
          <p:cNvSpPr>
            <a:spLocks noGrp="1"/>
          </p:cNvSpPr>
          <p:nvPr>
            <p:ph type="title"/>
          </p:nvPr>
        </p:nvSpPr>
        <p:spPr>
          <a:xfrm>
            <a:off x="838200" y="2714625"/>
            <a:ext cx="5334000" cy="1325563"/>
          </a:xfrm>
        </p:spPr>
        <p:txBody>
          <a:bodyPr>
            <a:normAutofit fontScale="90000"/>
          </a:bodyPr>
          <a:lstStyle/>
          <a:p>
            <a:r>
              <a:rPr lang="uk-UA" dirty="0" smtClean="0"/>
              <a:t>Щиро дякуємо ІСАР «Єднання» та Європейському Союзу за допомогу у проведенні даного заходу</a:t>
            </a:r>
            <a:endParaRPr lang="ru-UA" dirty="0"/>
          </a:p>
        </p:txBody>
      </p:sp>
    </p:spTree>
    <p:extLst>
      <p:ext uri="{BB962C8B-B14F-4D97-AF65-F5344CB8AC3E}">
        <p14:creationId xmlns:p14="http://schemas.microsoft.com/office/powerpoint/2010/main" val="1103057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E2EA224-A3F1-4CCB-BEB5-52E4ADD89E99}"/>
              </a:ext>
            </a:extLst>
          </p:cNvPr>
          <p:cNvSpPr>
            <a:spLocks noGrp="1"/>
          </p:cNvSpPr>
          <p:nvPr>
            <p:ph type="title"/>
          </p:nvPr>
        </p:nvSpPr>
        <p:spPr/>
        <p:txBody>
          <a:bodyPr/>
          <a:lstStyle/>
          <a:p>
            <a:r>
              <a:rPr lang="uk-UA" dirty="0" smtClean="0"/>
              <a:t>Основні податкові зміни</a:t>
            </a:r>
            <a:endParaRPr lang="ru-UA" dirty="0"/>
          </a:p>
        </p:txBody>
      </p:sp>
      <p:sp>
        <p:nvSpPr>
          <p:cNvPr id="2" name="Прямоугольник 1"/>
          <p:cNvSpPr/>
          <p:nvPr/>
        </p:nvSpPr>
        <p:spPr>
          <a:xfrm>
            <a:off x="357050" y="1690688"/>
            <a:ext cx="11173097" cy="3539430"/>
          </a:xfrm>
          <a:prstGeom prst="rect">
            <a:avLst/>
          </a:prstGeom>
        </p:spPr>
        <p:txBody>
          <a:bodyPr wrap="square">
            <a:spAutoFit/>
          </a:bodyPr>
          <a:lstStyle/>
          <a:p>
            <a:r>
              <a:rPr lang="ru-RU" sz="2800" b="1" dirty="0" smtClean="0"/>
              <a:t>ПИТАННЯ 1</a:t>
            </a:r>
          </a:p>
          <a:p>
            <a:r>
              <a:rPr lang="ru-RU" sz="2800" dirty="0" smtClean="0"/>
              <a:t>Як </a:t>
            </a:r>
            <a:r>
              <a:rPr lang="ru-RU" sz="2800" dirty="0"/>
              <a:t>бути, </a:t>
            </a:r>
            <a:r>
              <a:rPr lang="ru-RU" sz="2800" dirty="0" err="1"/>
              <a:t>якщо</a:t>
            </a:r>
            <a:r>
              <a:rPr lang="ru-RU" sz="2800" dirty="0"/>
              <a:t> у </a:t>
            </a:r>
            <a:r>
              <a:rPr lang="ru-RU" sz="2800" dirty="0" err="1"/>
              <a:t>неприбуткової</a:t>
            </a:r>
            <a:r>
              <a:rPr lang="ru-RU" sz="2800" dirty="0"/>
              <a:t> </a:t>
            </a:r>
            <a:r>
              <a:rPr lang="ru-RU" sz="2800" dirty="0" err="1"/>
              <a:t>організації</a:t>
            </a:r>
            <a:r>
              <a:rPr lang="ru-RU" sz="2800" dirty="0"/>
              <a:t> </a:t>
            </a:r>
            <a:r>
              <a:rPr lang="ru-RU" sz="2800" dirty="0" err="1"/>
              <a:t>раніше</a:t>
            </a:r>
            <a:r>
              <a:rPr lang="ru-RU" sz="2800" dirty="0"/>
              <a:t> </a:t>
            </a:r>
            <a:r>
              <a:rPr lang="ru-RU" sz="2800" dirty="0" err="1"/>
              <a:t>були</a:t>
            </a:r>
            <a:r>
              <a:rPr lang="ru-RU" sz="2800" dirty="0"/>
              <a:t> </a:t>
            </a:r>
            <a:r>
              <a:rPr lang="ru-RU" sz="2800" dirty="0" err="1"/>
              <a:t>одні</a:t>
            </a:r>
            <a:r>
              <a:rPr lang="ru-RU" sz="2800" dirty="0"/>
              <a:t> </a:t>
            </a:r>
            <a:r>
              <a:rPr lang="ru-RU" sz="2800" dirty="0" err="1"/>
              <a:t>напрями</a:t>
            </a:r>
            <a:r>
              <a:rPr lang="ru-RU" sz="2800" dirty="0"/>
              <a:t> </a:t>
            </a:r>
            <a:r>
              <a:rPr lang="ru-RU" sz="2800" dirty="0" err="1"/>
              <a:t>діяльності</a:t>
            </a:r>
            <a:r>
              <a:rPr lang="ru-RU" sz="2800" dirty="0"/>
              <a:t>, а </a:t>
            </a:r>
            <a:r>
              <a:rPr lang="ru-RU" sz="2800" dirty="0" err="1"/>
              <a:t>сьогодні</a:t>
            </a:r>
            <a:r>
              <a:rPr lang="ru-RU" sz="2800" dirty="0"/>
              <a:t> вони </a:t>
            </a:r>
            <a:r>
              <a:rPr lang="ru-RU" sz="2800" dirty="0" err="1"/>
              <a:t>різко</a:t>
            </a:r>
            <a:r>
              <a:rPr lang="ru-RU" sz="2800" dirty="0"/>
              <a:t> </a:t>
            </a:r>
            <a:r>
              <a:rPr lang="ru-RU" sz="2800" dirty="0" err="1"/>
              <a:t>змінились</a:t>
            </a:r>
            <a:r>
              <a:rPr lang="ru-RU" sz="2800" dirty="0"/>
              <a:t>. </a:t>
            </a:r>
          </a:p>
          <a:p>
            <a:r>
              <a:rPr lang="ru-RU" sz="2800" dirty="0" err="1"/>
              <a:t>Ведення</a:t>
            </a:r>
            <a:r>
              <a:rPr lang="ru-RU" sz="2800" dirty="0"/>
              <a:t> </a:t>
            </a:r>
            <a:r>
              <a:rPr lang="ru-RU" sz="2800" dirty="0" err="1"/>
              <a:t>діяльності</a:t>
            </a:r>
            <a:r>
              <a:rPr lang="ru-RU" sz="2800" dirty="0"/>
              <a:t> </a:t>
            </a:r>
            <a:r>
              <a:rPr lang="ru-RU" sz="2800" dirty="0" err="1"/>
              <a:t>неприбуткової</a:t>
            </a:r>
            <a:r>
              <a:rPr lang="ru-RU" sz="2800" dirty="0"/>
              <a:t> </a:t>
            </a:r>
            <a:r>
              <a:rPr lang="ru-RU" sz="2800" dirty="0" err="1"/>
              <a:t>організації</a:t>
            </a:r>
            <a:r>
              <a:rPr lang="ru-RU" sz="2800" dirty="0"/>
              <a:t> в </a:t>
            </a:r>
            <a:r>
              <a:rPr lang="ru-RU" sz="2800" dirty="0" err="1"/>
              <a:t>контексті</a:t>
            </a:r>
            <a:r>
              <a:rPr lang="ru-RU" sz="2800" dirty="0"/>
              <a:t> </a:t>
            </a:r>
            <a:r>
              <a:rPr lang="ru-RU" sz="2800" dirty="0" err="1"/>
              <a:t>податкового</a:t>
            </a:r>
            <a:r>
              <a:rPr lang="ru-RU" sz="2800" dirty="0"/>
              <a:t> </a:t>
            </a:r>
            <a:r>
              <a:rPr lang="ru-RU" sz="2800" dirty="0" err="1"/>
              <a:t>законодавства</a:t>
            </a:r>
            <a:r>
              <a:rPr lang="ru-RU" sz="2800" dirty="0"/>
              <a:t> та правила </a:t>
            </a:r>
            <a:r>
              <a:rPr lang="ru-RU" sz="2800" dirty="0" err="1"/>
              <a:t>використання</a:t>
            </a:r>
            <a:r>
              <a:rPr lang="ru-RU" sz="2800" dirty="0"/>
              <a:t> статусу </a:t>
            </a:r>
            <a:r>
              <a:rPr lang="ru-RU" sz="2800" dirty="0" err="1"/>
              <a:t>неплатника</a:t>
            </a:r>
            <a:r>
              <a:rPr lang="ru-RU" sz="2800" dirty="0"/>
              <a:t> </a:t>
            </a:r>
            <a:r>
              <a:rPr lang="ru-RU" sz="2800" dirty="0" err="1"/>
              <a:t>податку</a:t>
            </a:r>
            <a:r>
              <a:rPr lang="ru-RU" sz="2800" dirty="0"/>
              <a:t> на </a:t>
            </a:r>
            <a:r>
              <a:rPr lang="ru-RU" sz="2800" dirty="0" err="1"/>
              <a:t>прибуток</a:t>
            </a:r>
            <a:r>
              <a:rPr lang="ru-RU" sz="2800" dirty="0"/>
              <a:t> </a:t>
            </a:r>
            <a:r>
              <a:rPr lang="ru-RU" sz="2800" dirty="0" err="1"/>
              <a:t>регулюються</a:t>
            </a:r>
            <a:r>
              <a:rPr lang="ru-RU" sz="2800" dirty="0"/>
              <a:t> пп.133.4.1 </a:t>
            </a:r>
            <a:r>
              <a:rPr lang="ru-RU" sz="2800" dirty="0" err="1"/>
              <a:t>Податкового</a:t>
            </a:r>
            <a:r>
              <a:rPr lang="ru-RU" sz="2800" dirty="0"/>
              <a:t> кодексу </a:t>
            </a:r>
            <a:r>
              <a:rPr lang="ru-RU" sz="2800" dirty="0" err="1"/>
              <a:t>України</a:t>
            </a:r>
            <a:r>
              <a:rPr lang="ru-RU" sz="2800" dirty="0"/>
              <a:t>, а </a:t>
            </a:r>
            <a:r>
              <a:rPr lang="ru-RU" sz="2800" dirty="0" err="1"/>
              <a:t>саме</a:t>
            </a:r>
            <a:r>
              <a:rPr lang="ru-RU" sz="2800" dirty="0"/>
              <a:t>:</a:t>
            </a:r>
          </a:p>
          <a:p>
            <a:r>
              <a:rPr lang="ru-RU" sz="2800" dirty="0"/>
              <a:t>Не є </a:t>
            </a:r>
            <a:r>
              <a:rPr lang="ru-RU" sz="2800" dirty="0" err="1"/>
              <a:t>платниками</a:t>
            </a:r>
            <a:r>
              <a:rPr lang="ru-RU" sz="2800" dirty="0"/>
              <a:t> </a:t>
            </a:r>
            <a:r>
              <a:rPr lang="ru-RU" sz="2800" dirty="0" err="1"/>
              <a:t>податку</a:t>
            </a:r>
            <a:r>
              <a:rPr lang="ru-RU" sz="2800" dirty="0"/>
              <a:t> </a:t>
            </a:r>
            <a:r>
              <a:rPr lang="ru-RU" sz="2800" dirty="0" err="1"/>
              <a:t>неприбуткові</a:t>
            </a:r>
            <a:r>
              <a:rPr lang="ru-RU" sz="2800" dirty="0"/>
              <a:t> </a:t>
            </a:r>
            <a:r>
              <a:rPr lang="ru-RU" sz="2800" dirty="0" err="1"/>
              <a:t>підприємства</a:t>
            </a:r>
            <a:r>
              <a:rPr lang="ru-RU" sz="2800" dirty="0"/>
              <a:t>, установи та </a:t>
            </a:r>
            <a:r>
              <a:rPr lang="ru-RU" sz="2800" dirty="0" err="1"/>
              <a:t>організації</a:t>
            </a:r>
            <a:r>
              <a:rPr lang="ru-RU" sz="2800" dirty="0"/>
              <a:t> у порядку та на </a:t>
            </a:r>
            <a:r>
              <a:rPr lang="ru-RU" sz="2800" dirty="0" err="1"/>
              <a:t>умовах</a:t>
            </a:r>
            <a:r>
              <a:rPr lang="ru-RU" sz="2800" dirty="0"/>
              <a:t>, </a:t>
            </a:r>
            <a:r>
              <a:rPr lang="ru-RU" sz="2800" dirty="0" err="1"/>
              <a:t>встановлених</a:t>
            </a:r>
            <a:r>
              <a:rPr lang="ru-RU" sz="2800" dirty="0"/>
              <a:t> </a:t>
            </a:r>
            <a:r>
              <a:rPr lang="ru-RU" sz="2800" dirty="0" err="1"/>
              <a:t>цим</a:t>
            </a:r>
            <a:r>
              <a:rPr lang="ru-RU" sz="2800" dirty="0"/>
              <a:t> пунктом.</a:t>
            </a:r>
          </a:p>
        </p:txBody>
      </p:sp>
    </p:spTree>
    <p:extLst>
      <p:ext uri="{BB962C8B-B14F-4D97-AF65-F5344CB8AC3E}">
        <p14:creationId xmlns:p14="http://schemas.microsoft.com/office/powerpoint/2010/main" val="3282896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E2EA224-A3F1-4CCB-BEB5-52E4ADD89E99}"/>
              </a:ext>
            </a:extLst>
          </p:cNvPr>
          <p:cNvSpPr>
            <a:spLocks noGrp="1"/>
          </p:cNvSpPr>
          <p:nvPr>
            <p:ph type="title"/>
          </p:nvPr>
        </p:nvSpPr>
        <p:spPr>
          <a:xfrm>
            <a:off x="642255" y="86451"/>
            <a:ext cx="10515600" cy="1325563"/>
          </a:xfrm>
        </p:spPr>
        <p:txBody>
          <a:bodyPr/>
          <a:lstStyle/>
          <a:p>
            <a:r>
              <a:rPr lang="uk-UA" dirty="0" smtClean="0"/>
              <a:t>Основні податкові зміни</a:t>
            </a:r>
            <a:endParaRPr lang="ru-UA" dirty="0"/>
          </a:p>
        </p:txBody>
      </p:sp>
      <p:sp>
        <p:nvSpPr>
          <p:cNvPr id="2" name="Прямоугольник 1"/>
          <p:cNvSpPr/>
          <p:nvPr/>
        </p:nvSpPr>
        <p:spPr>
          <a:xfrm>
            <a:off x="461553" y="1681048"/>
            <a:ext cx="11173097" cy="3693319"/>
          </a:xfrm>
          <a:prstGeom prst="rect">
            <a:avLst/>
          </a:prstGeom>
        </p:spPr>
        <p:txBody>
          <a:bodyPr wrap="square">
            <a:spAutoFit/>
          </a:bodyPr>
          <a:lstStyle/>
          <a:p>
            <a:r>
              <a:rPr lang="ru-RU" dirty="0" smtClean="0"/>
              <a:t>У </a:t>
            </a:r>
            <a:r>
              <a:rPr lang="ru-RU" dirty="0" err="1"/>
              <a:t>відповідності</a:t>
            </a:r>
            <a:r>
              <a:rPr lang="ru-RU" dirty="0"/>
              <a:t> до </a:t>
            </a:r>
            <a:r>
              <a:rPr lang="ru-RU" dirty="0" err="1"/>
              <a:t>пп</a:t>
            </a:r>
            <a:r>
              <a:rPr lang="ru-RU" dirty="0"/>
              <a:t>. 133.4.1., </a:t>
            </a:r>
            <a:r>
              <a:rPr lang="ru-RU" dirty="0" err="1"/>
              <a:t>неприбутковим</a:t>
            </a:r>
            <a:r>
              <a:rPr lang="ru-RU" dirty="0"/>
              <a:t> </a:t>
            </a:r>
            <a:r>
              <a:rPr lang="ru-RU" dirty="0" err="1"/>
              <a:t>підприємством</a:t>
            </a:r>
            <a:r>
              <a:rPr lang="ru-RU" dirty="0"/>
              <a:t>, </a:t>
            </a:r>
            <a:r>
              <a:rPr lang="ru-RU" dirty="0" err="1"/>
              <a:t>установою</a:t>
            </a:r>
            <a:r>
              <a:rPr lang="ru-RU" dirty="0"/>
              <a:t> та </a:t>
            </a:r>
            <a:r>
              <a:rPr lang="ru-RU" dirty="0" err="1"/>
              <a:t>організацією</a:t>
            </a:r>
            <a:r>
              <a:rPr lang="ru-RU" dirty="0"/>
              <a:t> для </a:t>
            </a:r>
            <a:r>
              <a:rPr lang="ru-RU" dirty="0" err="1"/>
              <a:t>цілей</a:t>
            </a:r>
            <a:r>
              <a:rPr lang="ru-RU" dirty="0"/>
              <a:t> </a:t>
            </a:r>
            <a:r>
              <a:rPr lang="ru-RU" dirty="0" err="1"/>
              <a:t>оподаткування</a:t>
            </a:r>
            <a:r>
              <a:rPr lang="ru-RU" dirty="0"/>
              <a:t> </a:t>
            </a:r>
            <a:r>
              <a:rPr lang="ru-RU" dirty="0" err="1"/>
              <a:t>податком</a:t>
            </a:r>
            <a:r>
              <a:rPr lang="ru-RU" dirty="0"/>
              <a:t> на </a:t>
            </a:r>
            <a:r>
              <a:rPr lang="ru-RU" dirty="0" err="1"/>
              <a:t>прибуток</a:t>
            </a:r>
            <a:r>
              <a:rPr lang="ru-RU" dirty="0"/>
              <a:t> </a:t>
            </a:r>
            <a:r>
              <a:rPr lang="ru-RU" dirty="0" err="1"/>
              <a:t>підприємств</a:t>
            </a:r>
            <a:r>
              <a:rPr lang="ru-RU" dirty="0"/>
              <a:t> є </a:t>
            </a:r>
            <a:r>
              <a:rPr lang="ru-RU" dirty="0" err="1"/>
              <a:t>підприємство</a:t>
            </a:r>
            <a:r>
              <a:rPr lang="ru-RU" dirty="0"/>
              <a:t>, </a:t>
            </a:r>
            <a:r>
              <a:rPr lang="ru-RU" dirty="0" err="1"/>
              <a:t>установа</a:t>
            </a:r>
            <a:r>
              <a:rPr lang="ru-RU" dirty="0"/>
              <a:t> та </a:t>
            </a:r>
            <a:r>
              <a:rPr lang="ru-RU" dirty="0" err="1"/>
              <a:t>організація</a:t>
            </a:r>
            <a:r>
              <a:rPr lang="ru-RU" dirty="0"/>
              <a:t> (</a:t>
            </a:r>
            <a:r>
              <a:rPr lang="ru-RU" dirty="0" err="1"/>
              <a:t>далі</a:t>
            </a:r>
            <a:r>
              <a:rPr lang="ru-RU" dirty="0"/>
              <a:t> - </a:t>
            </a:r>
            <a:r>
              <a:rPr lang="ru-RU" dirty="0" err="1"/>
              <a:t>неприбуткова</a:t>
            </a:r>
            <a:r>
              <a:rPr lang="ru-RU" dirty="0"/>
              <a:t> </a:t>
            </a:r>
            <a:r>
              <a:rPr lang="ru-RU" dirty="0" err="1"/>
              <a:t>організація</a:t>
            </a:r>
            <a:r>
              <a:rPr lang="ru-RU" dirty="0"/>
              <a:t>), </a:t>
            </a:r>
            <a:r>
              <a:rPr lang="ru-RU" dirty="0" err="1"/>
              <a:t>що</a:t>
            </a:r>
            <a:r>
              <a:rPr lang="ru-RU" dirty="0"/>
              <a:t> </a:t>
            </a:r>
            <a:r>
              <a:rPr lang="ru-RU" dirty="0" err="1"/>
              <a:t>одночасно</a:t>
            </a:r>
            <a:r>
              <a:rPr lang="ru-RU" dirty="0"/>
              <a:t> </a:t>
            </a:r>
            <a:r>
              <a:rPr lang="ru-RU" dirty="0" err="1"/>
              <a:t>відповідає</a:t>
            </a:r>
            <a:r>
              <a:rPr lang="ru-RU" dirty="0"/>
              <a:t> таким </a:t>
            </a:r>
            <a:r>
              <a:rPr lang="ru-RU" dirty="0" err="1"/>
              <a:t>вимогам</a:t>
            </a:r>
            <a:r>
              <a:rPr lang="ru-RU" dirty="0" smtClean="0"/>
              <a:t>:</a:t>
            </a:r>
          </a:p>
          <a:p>
            <a:endParaRPr lang="ru-RU" dirty="0"/>
          </a:p>
          <a:p>
            <a:pPr marL="342900" indent="-342900">
              <a:buAutoNum type="arabicPeriod"/>
            </a:pPr>
            <a:r>
              <a:rPr lang="ru-RU" dirty="0" err="1" smtClean="0"/>
              <a:t>утворена</a:t>
            </a:r>
            <a:r>
              <a:rPr lang="ru-RU" dirty="0" smtClean="0"/>
              <a:t> </a:t>
            </a:r>
            <a:r>
              <a:rPr lang="ru-RU" dirty="0"/>
              <a:t>та </a:t>
            </a:r>
            <a:r>
              <a:rPr lang="ru-RU" dirty="0" err="1"/>
              <a:t>зареєстрована</a:t>
            </a:r>
            <a:r>
              <a:rPr lang="ru-RU" dirty="0"/>
              <a:t> в порядку, </a:t>
            </a:r>
            <a:r>
              <a:rPr lang="ru-RU" dirty="0" err="1"/>
              <a:t>визначеному</a:t>
            </a:r>
            <a:r>
              <a:rPr lang="ru-RU" dirty="0"/>
              <a:t> законом, </a:t>
            </a:r>
            <a:r>
              <a:rPr lang="ru-RU" dirty="0" err="1"/>
              <a:t>що</a:t>
            </a:r>
            <a:r>
              <a:rPr lang="ru-RU" dirty="0"/>
              <a:t> </a:t>
            </a:r>
            <a:r>
              <a:rPr lang="ru-RU" dirty="0" err="1"/>
              <a:t>регулює</a:t>
            </a:r>
            <a:r>
              <a:rPr lang="ru-RU" dirty="0"/>
              <a:t> </a:t>
            </a:r>
            <a:r>
              <a:rPr lang="ru-RU" dirty="0" err="1"/>
              <a:t>діяльність</a:t>
            </a:r>
            <a:r>
              <a:rPr lang="ru-RU" dirty="0"/>
              <a:t> </a:t>
            </a:r>
            <a:r>
              <a:rPr lang="ru-RU" dirty="0" err="1"/>
              <a:t>відповідної</a:t>
            </a:r>
            <a:r>
              <a:rPr lang="ru-RU" dirty="0"/>
              <a:t> </a:t>
            </a:r>
            <a:r>
              <a:rPr lang="ru-RU" dirty="0" err="1"/>
              <a:t>неприбуткової</a:t>
            </a:r>
            <a:r>
              <a:rPr lang="ru-RU" dirty="0"/>
              <a:t> </a:t>
            </a:r>
            <a:r>
              <a:rPr lang="ru-RU" dirty="0" err="1"/>
              <a:t>організації</a:t>
            </a:r>
            <a:r>
              <a:rPr lang="ru-RU" dirty="0" smtClean="0"/>
              <a:t>;</a:t>
            </a:r>
          </a:p>
          <a:p>
            <a:pPr marL="342900" indent="-342900">
              <a:buAutoNum type="arabicPeriod"/>
            </a:pPr>
            <a:endParaRPr lang="ru-RU" dirty="0"/>
          </a:p>
          <a:p>
            <a:r>
              <a:rPr lang="ru-RU" dirty="0"/>
              <a:t>2.	</a:t>
            </a:r>
            <a:r>
              <a:rPr lang="ru-RU" dirty="0" err="1"/>
              <a:t>установчі</a:t>
            </a:r>
            <a:r>
              <a:rPr lang="ru-RU" dirty="0"/>
              <a:t> </a:t>
            </a:r>
            <a:r>
              <a:rPr lang="ru-RU" dirty="0" err="1"/>
              <a:t>документи</a:t>
            </a:r>
            <a:r>
              <a:rPr lang="ru-RU" dirty="0"/>
              <a:t> </a:t>
            </a:r>
            <a:r>
              <a:rPr lang="ru-RU" dirty="0" err="1"/>
              <a:t>якої</a:t>
            </a:r>
            <a:r>
              <a:rPr lang="ru-RU" dirty="0"/>
              <a:t> (</a:t>
            </a:r>
            <a:r>
              <a:rPr lang="ru-RU" dirty="0" err="1"/>
              <a:t>або</a:t>
            </a:r>
            <a:r>
              <a:rPr lang="ru-RU" dirty="0"/>
              <a:t> </a:t>
            </a:r>
            <a:r>
              <a:rPr lang="ru-RU" dirty="0" err="1"/>
              <a:t>установчі</a:t>
            </a:r>
            <a:r>
              <a:rPr lang="ru-RU" dirty="0"/>
              <a:t> </a:t>
            </a:r>
            <a:r>
              <a:rPr lang="ru-RU" dirty="0" err="1"/>
              <a:t>документи</a:t>
            </a:r>
            <a:r>
              <a:rPr lang="ru-RU" dirty="0"/>
              <a:t> </a:t>
            </a:r>
            <a:r>
              <a:rPr lang="ru-RU" dirty="0" err="1"/>
              <a:t>організації</a:t>
            </a:r>
            <a:r>
              <a:rPr lang="ru-RU" dirty="0"/>
              <a:t> </a:t>
            </a:r>
            <a:r>
              <a:rPr lang="ru-RU" dirty="0" err="1"/>
              <a:t>вищого</a:t>
            </a:r>
            <a:r>
              <a:rPr lang="ru-RU" dirty="0"/>
              <a:t> </a:t>
            </a:r>
            <a:r>
              <a:rPr lang="ru-RU" dirty="0" err="1"/>
              <a:t>рівня</a:t>
            </a:r>
            <a:r>
              <a:rPr lang="ru-RU" dirty="0"/>
              <a:t>, на </a:t>
            </a:r>
            <a:r>
              <a:rPr lang="ru-RU" dirty="0" err="1"/>
              <a:t>підставі</a:t>
            </a:r>
            <a:r>
              <a:rPr lang="ru-RU" dirty="0"/>
              <a:t> </a:t>
            </a:r>
            <a:r>
              <a:rPr lang="ru-RU" dirty="0" err="1"/>
              <a:t>яких</a:t>
            </a:r>
            <a:r>
              <a:rPr lang="ru-RU" dirty="0"/>
              <a:t> </a:t>
            </a:r>
            <a:r>
              <a:rPr lang="ru-RU" dirty="0" err="1"/>
              <a:t>діє</a:t>
            </a:r>
            <a:r>
              <a:rPr lang="ru-RU" dirty="0"/>
              <a:t> </a:t>
            </a:r>
            <a:r>
              <a:rPr lang="ru-RU" dirty="0" err="1"/>
              <a:t>неприбуткова</a:t>
            </a:r>
            <a:r>
              <a:rPr lang="ru-RU" dirty="0"/>
              <a:t> </a:t>
            </a:r>
            <a:r>
              <a:rPr lang="ru-RU" dirty="0" err="1"/>
              <a:t>організація</a:t>
            </a:r>
            <a:r>
              <a:rPr lang="ru-RU" dirty="0"/>
              <a:t> </a:t>
            </a:r>
            <a:r>
              <a:rPr lang="ru-RU" dirty="0" err="1"/>
              <a:t>відповідно</a:t>
            </a:r>
            <a:r>
              <a:rPr lang="ru-RU" dirty="0"/>
              <a:t> до закону) </a:t>
            </a:r>
            <a:r>
              <a:rPr lang="ru-RU" dirty="0" err="1"/>
              <a:t>містять</a:t>
            </a:r>
            <a:r>
              <a:rPr lang="ru-RU" dirty="0"/>
              <a:t> </a:t>
            </a:r>
            <a:r>
              <a:rPr lang="ru-RU" dirty="0" err="1"/>
              <a:t>заборону</a:t>
            </a:r>
            <a:r>
              <a:rPr lang="ru-RU" dirty="0"/>
              <a:t> </a:t>
            </a:r>
            <a:r>
              <a:rPr lang="ru-RU" dirty="0" err="1"/>
              <a:t>розподілу</a:t>
            </a:r>
            <a:r>
              <a:rPr lang="ru-RU" dirty="0"/>
              <a:t> </a:t>
            </a:r>
            <a:r>
              <a:rPr lang="ru-RU" dirty="0" err="1"/>
              <a:t>отриманих</a:t>
            </a:r>
            <a:r>
              <a:rPr lang="ru-RU" dirty="0"/>
              <a:t> </a:t>
            </a:r>
            <a:r>
              <a:rPr lang="ru-RU" dirty="0" err="1"/>
              <a:t>доходів</a:t>
            </a:r>
            <a:r>
              <a:rPr lang="ru-RU" dirty="0"/>
              <a:t> (</a:t>
            </a:r>
            <a:r>
              <a:rPr lang="ru-RU" dirty="0" err="1"/>
              <a:t>прибутків</a:t>
            </a:r>
            <a:r>
              <a:rPr lang="ru-RU" dirty="0"/>
              <a:t>) </a:t>
            </a:r>
            <a:r>
              <a:rPr lang="ru-RU" dirty="0" err="1"/>
              <a:t>або</a:t>
            </a:r>
            <a:r>
              <a:rPr lang="ru-RU" dirty="0"/>
              <a:t> </a:t>
            </a:r>
            <a:r>
              <a:rPr lang="ru-RU" dirty="0" err="1"/>
              <a:t>їх</a:t>
            </a:r>
            <a:r>
              <a:rPr lang="ru-RU" dirty="0"/>
              <a:t> </a:t>
            </a:r>
            <a:r>
              <a:rPr lang="ru-RU" dirty="0" err="1"/>
              <a:t>частини</a:t>
            </a:r>
            <a:r>
              <a:rPr lang="ru-RU" dirty="0"/>
              <a:t> </a:t>
            </a:r>
            <a:r>
              <a:rPr lang="ru-RU" dirty="0" err="1"/>
              <a:t>серед</a:t>
            </a:r>
            <a:r>
              <a:rPr lang="ru-RU" dirty="0"/>
              <a:t> </a:t>
            </a:r>
            <a:r>
              <a:rPr lang="ru-RU" dirty="0" err="1"/>
              <a:t>засновників</a:t>
            </a:r>
            <a:r>
              <a:rPr lang="ru-RU" dirty="0"/>
              <a:t> (</a:t>
            </a:r>
            <a:r>
              <a:rPr lang="ru-RU" dirty="0" err="1"/>
              <a:t>учасників</a:t>
            </a:r>
            <a:r>
              <a:rPr lang="ru-RU" dirty="0"/>
              <a:t> у </a:t>
            </a:r>
            <a:r>
              <a:rPr lang="ru-RU" dirty="0" err="1"/>
              <a:t>розумінні</a:t>
            </a:r>
            <a:r>
              <a:rPr lang="ru-RU" dirty="0"/>
              <a:t> </a:t>
            </a:r>
            <a:r>
              <a:rPr lang="ru-RU" dirty="0" err="1"/>
              <a:t>Цивільного</a:t>
            </a:r>
            <a:r>
              <a:rPr lang="ru-RU" dirty="0"/>
              <a:t> кодексу </a:t>
            </a:r>
            <a:r>
              <a:rPr lang="ru-RU" dirty="0" err="1"/>
              <a:t>України</a:t>
            </a:r>
            <a:r>
              <a:rPr lang="ru-RU" dirty="0"/>
              <a:t>), </a:t>
            </a:r>
            <a:r>
              <a:rPr lang="ru-RU" dirty="0" err="1"/>
              <a:t>членів</a:t>
            </a:r>
            <a:r>
              <a:rPr lang="ru-RU" dirty="0"/>
              <a:t> </a:t>
            </a:r>
            <a:r>
              <a:rPr lang="ru-RU" dirty="0" err="1"/>
              <a:t>такої</a:t>
            </a:r>
            <a:r>
              <a:rPr lang="ru-RU" dirty="0"/>
              <a:t> </a:t>
            </a:r>
            <a:r>
              <a:rPr lang="ru-RU" dirty="0" err="1"/>
              <a:t>організації</a:t>
            </a:r>
            <a:r>
              <a:rPr lang="ru-RU" dirty="0"/>
              <a:t>, </a:t>
            </a:r>
            <a:r>
              <a:rPr lang="ru-RU" dirty="0" err="1"/>
              <a:t>працівників</a:t>
            </a:r>
            <a:r>
              <a:rPr lang="ru-RU" dirty="0"/>
              <a:t> (</a:t>
            </a:r>
            <a:r>
              <a:rPr lang="ru-RU" dirty="0" err="1"/>
              <a:t>крім</a:t>
            </a:r>
            <a:r>
              <a:rPr lang="ru-RU" dirty="0"/>
              <a:t> оплати </a:t>
            </a:r>
            <a:r>
              <a:rPr lang="ru-RU" dirty="0" err="1"/>
              <a:t>їхньої</a:t>
            </a:r>
            <a:r>
              <a:rPr lang="ru-RU" dirty="0"/>
              <a:t> </a:t>
            </a:r>
            <a:r>
              <a:rPr lang="ru-RU" dirty="0" err="1"/>
              <a:t>праці</a:t>
            </a:r>
            <a:r>
              <a:rPr lang="ru-RU" dirty="0"/>
              <a:t>, </a:t>
            </a:r>
            <a:r>
              <a:rPr lang="ru-RU" dirty="0" err="1"/>
              <a:t>нарахування</a:t>
            </a:r>
            <a:r>
              <a:rPr lang="ru-RU" dirty="0"/>
              <a:t> </a:t>
            </a:r>
            <a:r>
              <a:rPr lang="ru-RU" dirty="0" err="1"/>
              <a:t>єдиного</a:t>
            </a:r>
            <a:r>
              <a:rPr lang="ru-RU" dirty="0"/>
              <a:t> </a:t>
            </a:r>
            <a:r>
              <a:rPr lang="ru-RU" dirty="0" err="1"/>
              <a:t>соціального</a:t>
            </a:r>
            <a:r>
              <a:rPr lang="ru-RU" dirty="0"/>
              <a:t> </a:t>
            </a:r>
            <a:r>
              <a:rPr lang="ru-RU" dirty="0" err="1"/>
              <a:t>внеску</a:t>
            </a:r>
            <a:r>
              <a:rPr lang="ru-RU" dirty="0"/>
              <a:t>), </a:t>
            </a:r>
            <a:r>
              <a:rPr lang="ru-RU" dirty="0" err="1"/>
              <a:t>членів</a:t>
            </a:r>
            <a:r>
              <a:rPr lang="ru-RU" dirty="0"/>
              <a:t> </a:t>
            </a:r>
            <a:r>
              <a:rPr lang="ru-RU" dirty="0" err="1"/>
              <a:t>органів</a:t>
            </a:r>
            <a:r>
              <a:rPr lang="ru-RU" dirty="0"/>
              <a:t> </a:t>
            </a:r>
            <a:r>
              <a:rPr lang="ru-RU" dirty="0" err="1"/>
              <a:t>управління</a:t>
            </a:r>
            <a:r>
              <a:rPr lang="ru-RU" dirty="0"/>
              <a:t> та </a:t>
            </a:r>
            <a:r>
              <a:rPr lang="ru-RU" dirty="0" err="1"/>
              <a:t>інших</a:t>
            </a:r>
            <a:r>
              <a:rPr lang="ru-RU" dirty="0"/>
              <a:t> </a:t>
            </a:r>
            <a:r>
              <a:rPr lang="ru-RU" dirty="0" err="1"/>
              <a:t>пов’язаних</a:t>
            </a:r>
            <a:r>
              <a:rPr lang="ru-RU" dirty="0"/>
              <a:t> з ними </a:t>
            </a:r>
            <a:r>
              <a:rPr lang="ru-RU" dirty="0" err="1"/>
              <a:t>осіб</a:t>
            </a:r>
            <a:r>
              <a:rPr lang="ru-RU" dirty="0"/>
              <a:t>. Для </a:t>
            </a:r>
            <a:r>
              <a:rPr lang="ru-RU" dirty="0" err="1"/>
              <a:t>цілей</a:t>
            </a:r>
            <a:r>
              <a:rPr lang="ru-RU" dirty="0"/>
              <a:t> </a:t>
            </a:r>
            <a:r>
              <a:rPr lang="ru-RU" dirty="0" err="1"/>
              <a:t>цього</a:t>
            </a:r>
            <a:r>
              <a:rPr lang="ru-RU" dirty="0"/>
              <a:t> абзацу не </a:t>
            </a:r>
            <a:r>
              <a:rPr lang="ru-RU" dirty="0" err="1"/>
              <a:t>вважається</a:t>
            </a:r>
            <a:r>
              <a:rPr lang="ru-RU" dirty="0"/>
              <a:t> </a:t>
            </a:r>
            <a:r>
              <a:rPr lang="ru-RU" dirty="0" err="1"/>
              <a:t>розподілом</a:t>
            </a:r>
            <a:r>
              <a:rPr lang="ru-RU" dirty="0"/>
              <a:t> </a:t>
            </a:r>
            <a:r>
              <a:rPr lang="ru-RU" dirty="0" err="1"/>
              <a:t>отриманих</a:t>
            </a:r>
            <a:r>
              <a:rPr lang="ru-RU" dirty="0"/>
              <a:t> </a:t>
            </a:r>
            <a:r>
              <a:rPr lang="ru-RU" dirty="0" err="1"/>
              <a:t>доходів</a:t>
            </a:r>
            <a:r>
              <a:rPr lang="ru-RU" dirty="0"/>
              <a:t> (</a:t>
            </a:r>
            <a:r>
              <a:rPr lang="ru-RU" dirty="0" err="1"/>
              <a:t>прибутків</a:t>
            </a:r>
            <a:r>
              <a:rPr lang="ru-RU" dirty="0"/>
              <a:t>) </a:t>
            </a:r>
            <a:r>
              <a:rPr lang="ru-RU" dirty="0" err="1"/>
              <a:t>фінансування</a:t>
            </a:r>
            <a:r>
              <a:rPr lang="ru-RU" dirty="0"/>
              <a:t> </a:t>
            </a:r>
            <a:r>
              <a:rPr lang="ru-RU" dirty="0" err="1"/>
              <a:t>видатків</a:t>
            </a:r>
            <a:r>
              <a:rPr lang="ru-RU" dirty="0"/>
              <a:t>, </a:t>
            </a:r>
            <a:r>
              <a:rPr lang="ru-RU" dirty="0" err="1"/>
              <a:t>визначених</a:t>
            </a:r>
            <a:r>
              <a:rPr lang="ru-RU" dirty="0"/>
              <a:t> </a:t>
            </a:r>
            <a:r>
              <a:rPr lang="ru-RU" dirty="0" err="1"/>
              <a:t>підпунктом</a:t>
            </a:r>
            <a:r>
              <a:rPr lang="ru-RU" dirty="0"/>
              <a:t> 133.4.2 </a:t>
            </a:r>
            <a:r>
              <a:rPr lang="ru-RU" dirty="0" err="1"/>
              <a:t>цього</a:t>
            </a:r>
            <a:r>
              <a:rPr lang="ru-RU" dirty="0"/>
              <a:t> пункту</a:t>
            </a:r>
            <a:r>
              <a:rPr lang="ru-RU" dirty="0" smtClean="0"/>
              <a:t>;</a:t>
            </a:r>
            <a:endParaRPr lang="ru-RU" dirty="0"/>
          </a:p>
        </p:txBody>
      </p:sp>
    </p:spTree>
    <p:extLst>
      <p:ext uri="{BB962C8B-B14F-4D97-AF65-F5344CB8AC3E}">
        <p14:creationId xmlns:p14="http://schemas.microsoft.com/office/powerpoint/2010/main" val="2481322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E2EA224-A3F1-4CCB-BEB5-52E4ADD89E99}"/>
              </a:ext>
            </a:extLst>
          </p:cNvPr>
          <p:cNvSpPr>
            <a:spLocks noGrp="1"/>
          </p:cNvSpPr>
          <p:nvPr>
            <p:ph type="title"/>
          </p:nvPr>
        </p:nvSpPr>
        <p:spPr/>
        <p:txBody>
          <a:bodyPr/>
          <a:lstStyle/>
          <a:p>
            <a:r>
              <a:rPr lang="uk-UA" dirty="0" smtClean="0"/>
              <a:t>Основні податкові зміни</a:t>
            </a:r>
            <a:endParaRPr lang="ru-UA" dirty="0"/>
          </a:p>
        </p:txBody>
      </p:sp>
      <p:sp>
        <p:nvSpPr>
          <p:cNvPr id="2" name="Прямоугольник 1"/>
          <p:cNvSpPr/>
          <p:nvPr/>
        </p:nvSpPr>
        <p:spPr>
          <a:xfrm>
            <a:off x="409301" y="1690688"/>
            <a:ext cx="11173097" cy="4216539"/>
          </a:xfrm>
          <a:prstGeom prst="rect">
            <a:avLst/>
          </a:prstGeom>
        </p:spPr>
        <p:txBody>
          <a:bodyPr wrap="square">
            <a:spAutoFit/>
          </a:bodyPr>
          <a:lstStyle/>
          <a:p>
            <a:r>
              <a:rPr lang="ru-RU" sz="2800" dirty="0" smtClean="0"/>
              <a:t>3</a:t>
            </a:r>
            <a:r>
              <a:rPr lang="ru-RU" sz="2800" dirty="0"/>
              <a:t>.	</a:t>
            </a:r>
            <a:r>
              <a:rPr lang="ru-RU" sz="2400" dirty="0" err="1"/>
              <a:t>установчі</a:t>
            </a:r>
            <a:r>
              <a:rPr lang="ru-RU" sz="2400" dirty="0"/>
              <a:t> </a:t>
            </a:r>
            <a:r>
              <a:rPr lang="ru-RU" sz="2400" dirty="0" err="1"/>
              <a:t>документи</a:t>
            </a:r>
            <a:r>
              <a:rPr lang="ru-RU" sz="2400" dirty="0"/>
              <a:t> </a:t>
            </a:r>
            <a:r>
              <a:rPr lang="ru-RU" sz="2400" dirty="0" err="1"/>
              <a:t>якої</a:t>
            </a:r>
            <a:r>
              <a:rPr lang="ru-RU" sz="2400" dirty="0"/>
              <a:t> (</a:t>
            </a:r>
            <a:r>
              <a:rPr lang="ru-RU" sz="2400" dirty="0" err="1"/>
              <a:t>або</a:t>
            </a:r>
            <a:r>
              <a:rPr lang="ru-RU" sz="2400" dirty="0"/>
              <a:t> </a:t>
            </a:r>
            <a:r>
              <a:rPr lang="ru-RU" sz="2400" dirty="0" err="1"/>
              <a:t>установчі</a:t>
            </a:r>
            <a:r>
              <a:rPr lang="ru-RU" sz="2400" dirty="0"/>
              <a:t> </a:t>
            </a:r>
            <a:r>
              <a:rPr lang="ru-RU" sz="2400" dirty="0" err="1"/>
              <a:t>документи</a:t>
            </a:r>
            <a:r>
              <a:rPr lang="ru-RU" sz="2400" dirty="0"/>
              <a:t> </a:t>
            </a:r>
            <a:r>
              <a:rPr lang="ru-RU" sz="2400" dirty="0" err="1"/>
              <a:t>організації</a:t>
            </a:r>
            <a:r>
              <a:rPr lang="ru-RU" sz="2400" dirty="0"/>
              <a:t> </a:t>
            </a:r>
            <a:r>
              <a:rPr lang="ru-RU" sz="2400" dirty="0" err="1"/>
              <a:t>вищого</a:t>
            </a:r>
            <a:r>
              <a:rPr lang="ru-RU" sz="2400" dirty="0"/>
              <a:t> </a:t>
            </a:r>
            <a:r>
              <a:rPr lang="ru-RU" sz="2400" dirty="0" err="1"/>
              <a:t>рівня</a:t>
            </a:r>
            <a:r>
              <a:rPr lang="ru-RU" sz="2400" dirty="0"/>
              <a:t>, на </a:t>
            </a:r>
            <a:r>
              <a:rPr lang="ru-RU" sz="2400" dirty="0" err="1"/>
              <a:t>підставі</a:t>
            </a:r>
            <a:r>
              <a:rPr lang="ru-RU" sz="2400" dirty="0"/>
              <a:t> </a:t>
            </a:r>
            <a:r>
              <a:rPr lang="ru-RU" sz="2400" dirty="0" err="1"/>
              <a:t>яких</a:t>
            </a:r>
            <a:r>
              <a:rPr lang="ru-RU" sz="2400" dirty="0"/>
              <a:t> </a:t>
            </a:r>
            <a:r>
              <a:rPr lang="ru-RU" sz="2400" dirty="0" err="1"/>
              <a:t>діє</a:t>
            </a:r>
            <a:r>
              <a:rPr lang="ru-RU" sz="2400" dirty="0"/>
              <a:t> </a:t>
            </a:r>
            <a:r>
              <a:rPr lang="ru-RU" sz="2400" dirty="0" err="1"/>
              <a:t>неприбуткова</a:t>
            </a:r>
            <a:r>
              <a:rPr lang="ru-RU" sz="2400" dirty="0"/>
              <a:t> </a:t>
            </a:r>
            <a:r>
              <a:rPr lang="ru-RU" sz="2400" dirty="0" err="1"/>
              <a:t>організація</a:t>
            </a:r>
            <a:r>
              <a:rPr lang="ru-RU" sz="2400" dirty="0"/>
              <a:t> </a:t>
            </a:r>
            <a:r>
              <a:rPr lang="ru-RU" sz="2400" dirty="0" err="1"/>
              <a:t>відповідно</a:t>
            </a:r>
            <a:r>
              <a:rPr lang="ru-RU" sz="2400" dirty="0"/>
              <a:t> до закону) </a:t>
            </a:r>
            <a:r>
              <a:rPr lang="ru-RU" sz="2400" dirty="0" err="1"/>
              <a:t>передбачають</a:t>
            </a:r>
            <a:r>
              <a:rPr lang="ru-RU" sz="2400" dirty="0"/>
              <a:t> передачу </a:t>
            </a:r>
            <a:r>
              <a:rPr lang="ru-RU" sz="2400" dirty="0" err="1"/>
              <a:t>активів</a:t>
            </a:r>
            <a:r>
              <a:rPr lang="ru-RU" sz="2400" dirty="0"/>
              <a:t> </a:t>
            </a:r>
            <a:r>
              <a:rPr lang="ru-RU" sz="2400" dirty="0" err="1"/>
              <a:t>одній</a:t>
            </a:r>
            <a:r>
              <a:rPr lang="ru-RU" sz="2400" dirty="0"/>
              <a:t> </a:t>
            </a:r>
            <a:r>
              <a:rPr lang="ru-RU" sz="2400" dirty="0" err="1"/>
              <a:t>або</a:t>
            </a:r>
            <a:r>
              <a:rPr lang="ru-RU" sz="2400" dirty="0"/>
              <a:t> </a:t>
            </a:r>
            <a:r>
              <a:rPr lang="ru-RU" sz="2400" dirty="0" err="1"/>
              <a:t>кільком</a:t>
            </a:r>
            <a:r>
              <a:rPr lang="ru-RU" sz="2400" dirty="0"/>
              <a:t> </a:t>
            </a:r>
            <a:r>
              <a:rPr lang="ru-RU" sz="2400" dirty="0" err="1"/>
              <a:t>неприбутковим</a:t>
            </a:r>
            <a:r>
              <a:rPr lang="ru-RU" sz="2400" dirty="0"/>
              <a:t> </a:t>
            </a:r>
            <a:r>
              <a:rPr lang="ru-RU" sz="2400" dirty="0" err="1"/>
              <a:t>організаціям</a:t>
            </a:r>
            <a:r>
              <a:rPr lang="ru-RU" sz="2400" dirty="0"/>
              <a:t> </a:t>
            </a:r>
            <a:r>
              <a:rPr lang="ru-RU" sz="2400" dirty="0" err="1"/>
              <a:t>відповідного</a:t>
            </a:r>
            <a:r>
              <a:rPr lang="ru-RU" sz="2400" dirty="0"/>
              <a:t> виду, </a:t>
            </a:r>
            <a:r>
              <a:rPr lang="ru-RU" sz="2400" dirty="0" err="1"/>
              <a:t>іншим</a:t>
            </a:r>
            <a:r>
              <a:rPr lang="ru-RU" sz="2400" dirty="0"/>
              <a:t> </a:t>
            </a:r>
            <a:r>
              <a:rPr lang="ru-RU" sz="2400" dirty="0" err="1"/>
              <a:t>юридичним</a:t>
            </a:r>
            <a:r>
              <a:rPr lang="ru-RU" sz="2400" dirty="0"/>
              <a:t> особам, </a:t>
            </a:r>
            <a:r>
              <a:rPr lang="ru-RU" sz="2400" dirty="0" err="1"/>
              <a:t>що</a:t>
            </a:r>
            <a:r>
              <a:rPr lang="ru-RU" sz="2400" dirty="0"/>
              <a:t> </a:t>
            </a:r>
            <a:r>
              <a:rPr lang="ru-RU" sz="2400" dirty="0" err="1"/>
              <a:t>здійснюють</a:t>
            </a:r>
            <a:r>
              <a:rPr lang="ru-RU" sz="2400" dirty="0"/>
              <a:t> </a:t>
            </a:r>
            <a:r>
              <a:rPr lang="ru-RU" sz="2400" dirty="0" err="1"/>
              <a:t>недержавне</a:t>
            </a:r>
            <a:r>
              <a:rPr lang="ru-RU" sz="2400" dirty="0"/>
              <a:t> </a:t>
            </a:r>
            <a:r>
              <a:rPr lang="ru-RU" sz="2400" dirty="0" err="1"/>
              <a:t>пенсійне</a:t>
            </a:r>
            <a:r>
              <a:rPr lang="ru-RU" sz="2400" dirty="0"/>
              <a:t> </a:t>
            </a:r>
            <a:r>
              <a:rPr lang="ru-RU" sz="2400" dirty="0" err="1"/>
              <a:t>забезпечення</a:t>
            </a:r>
            <a:r>
              <a:rPr lang="ru-RU" sz="2400" dirty="0"/>
              <a:t> </a:t>
            </a:r>
            <a:r>
              <a:rPr lang="ru-RU" sz="2400" dirty="0" err="1"/>
              <a:t>відповідно</a:t>
            </a:r>
            <a:r>
              <a:rPr lang="ru-RU" sz="2400" dirty="0"/>
              <a:t> до закону (для </a:t>
            </a:r>
            <a:r>
              <a:rPr lang="ru-RU" sz="2400" dirty="0" err="1"/>
              <a:t>недержавних</a:t>
            </a:r>
            <a:r>
              <a:rPr lang="ru-RU" sz="2400" dirty="0"/>
              <a:t> </a:t>
            </a:r>
            <a:r>
              <a:rPr lang="ru-RU" sz="2400" dirty="0" err="1"/>
              <a:t>пенсійних</a:t>
            </a:r>
            <a:r>
              <a:rPr lang="ru-RU" sz="2400" dirty="0"/>
              <a:t> </a:t>
            </a:r>
            <a:r>
              <a:rPr lang="ru-RU" sz="2400" dirty="0" err="1"/>
              <a:t>фондів</a:t>
            </a:r>
            <a:r>
              <a:rPr lang="ru-RU" sz="2400" dirty="0"/>
              <a:t>), </a:t>
            </a:r>
            <a:r>
              <a:rPr lang="ru-RU" sz="2400" dirty="0" err="1"/>
              <a:t>або</a:t>
            </a:r>
            <a:r>
              <a:rPr lang="ru-RU" sz="2400" dirty="0"/>
              <a:t> </a:t>
            </a:r>
            <a:r>
              <a:rPr lang="ru-RU" sz="2400" dirty="0" err="1"/>
              <a:t>зарахування</a:t>
            </a:r>
            <a:r>
              <a:rPr lang="ru-RU" sz="2400" dirty="0"/>
              <a:t> до доходу бюджету у </a:t>
            </a:r>
            <a:r>
              <a:rPr lang="ru-RU" sz="2400" dirty="0" err="1"/>
              <a:t>разі</a:t>
            </a:r>
            <a:r>
              <a:rPr lang="ru-RU" sz="2400" dirty="0"/>
              <a:t> </a:t>
            </a:r>
            <a:r>
              <a:rPr lang="ru-RU" sz="2400" dirty="0" err="1"/>
              <a:t>припинення</a:t>
            </a:r>
            <a:r>
              <a:rPr lang="ru-RU" sz="2400" dirty="0"/>
              <a:t> </a:t>
            </a:r>
            <a:r>
              <a:rPr lang="ru-RU" sz="2400" dirty="0" err="1"/>
              <a:t>юридичної</a:t>
            </a:r>
            <a:r>
              <a:rPr lang="ru-RU" sz="2400" dirty="0"/>
              <a:t> особи (у </a:t>
            </a:r>
            <a:r>
              <a:rPr lang="ru-RU" sz="2400" dirty="0" err="1"/>
              <a:t>результаті</a:t>
            </a:r>
            <a:r>
              <a:rPr lang="ru-RU" sz="2400" dirty="0"/>
              <a:t> </a:t>
            </a:r>
            <a:r>
              <a:rPr lang="ru-RU" sz="2400" dirty="0" err="1"/>
              <a:t>її</a:t>
            </a:r>
            <a:r>
              <a:rPr lang="ru-RU" sz="2400" dirty="0"/>
              <a:t> </a:t>
            </a:r>
            <a:r>
              <a:rPr lang="ru-RU" sz="2400" dirty="0" err="1"/>
              <a:t>ліквідації</a:t>
            </a:r>
            <a:r>
              <a:rPr lang="ru-RU" sz="2400" dirty="0"/>
              <a:t>, </a:t>
            </a:r>
            <a:r>
              <a:rPr lang="ru-RU" sz="2400" dirty="0" err="1"/>
              <a:t>злиття</a:t>
            </a:r>
            <a:r>
              <a:rPr lang="ru-RU" sz="2400" dirty="0"/>
              <a:t>, </a:t>
            </a:r>
            <a:r>
              <a:rPr lang="ru-RU" sz="2400" dirty="0" err="1"/>
              <a:t>поділу</a:t>
            </a:r>
            <a:r>
              <a:rPr lang="ru-RU" sz="2400" dirty="0"/>
              <a:t>, </a:t>
            </a:r>
            <a:r>
              <a:rPr lang="ru-RU" sz="2400" dirty="0" err="1"/>
              <a:t>приєднання</a:t>
            </a:r>
            <a:r>
              <a:rPr lang="ru-RU" sz="2400" dirty="0"/>
              <a:t> </a:t>
            </a:r>
            <a:r>
              <a:rPr lang="ru-RU" sz="2400" dirty="0" err="1"/>
              <a:t>або</a:t>
            </a:r>
            <a:r>
              <a:rPr lang="ru-RU" sz="2400" dirty="0"/>
              <a:t> </a:t>
            </a:r>
            <a:r>
              <a:rPr lang="ru-RU" sz="2400" dirty="0" err="1"/>
              <a:t>перетворення</a:t>
            </a:r>
            <a:r>
              <a:rPr lang="ru-RU" sz="2400" dirty="0"/>
              <a:t>);</a:t>
            </a:r>
          </a:p>
          <a:p>
            <a:endParaRPr lang="ru-RU" sz="2400" dirty="0" smtClean="0"/>
          </a:p>
          <a:p>
            <a:r>
              <a:rPr lang="ru-RU" sz="2400" dirty="0" smtClean="0"/>
              <a:t>4</a:t>
            </a:r>
            <a:r>
              <a:rPr lang="ru-RU" sz="2400" dirty="0"/>
              <a:t>.	внесена </a:t>
            </a:r>
            <a:r>
              <a:rPr lang="ru-RU" sz="2400" dirty="0" err="1"/>
              <a:t>контролюючим</a:t>
            </a:r>
            <a:r>
              <a:rPr lang="ru-RU" sz="2400" dirty="0"/>
              <a:t> органом до </a:t>
            </a:r>
            <a:r>
              <a:rPr lang="ru-RU" sz="2400" dirty="0" err="1"/>
              <a:t>Реєстру</a:t>
            </a:r>
            <a:r>
              <a:rPr lang="ru-RU" sz="2400" dirty="0"/>
              <a:t> </a:t>
            </a:r>
            <a:r>
              <a:rPr lang="ru-RU" sz="2400" dirty="0" err="1"/>
              <a:t>неприбуткових</a:t>
            </a:r>
            <a:r>
              <a:rPr lang="ru-RU" sz="2400" dirty="0"/>
              <a:t> </a:t>
            </a:r>
            <a:r>
              <a:rPr lang="ru-RU" sz="2400" dirty="0" err="1"/>
              <a:t>установ</a:t>
            </a:r>
            <a:r>
              <a:rPr lang="ru-RU" sz="2400" dirty="0"/>
              <a:t> та </a:t>
            </a:r>
            <a:r>
              <a:rPr lang="ru-RU" sz="2400" dirty="0" err="1"/>
              <a:t>організацій</a:t>
            </a:r>
            <a:r>
              <a:rPr lang="ru-RU" sz="2400" dirty="0"/>
              <a:t>.</a:t>
            </a:r>
          </a:p>
          <a:p>
            <a:endParaRPr lang="ru-RU" sz="2400" b="1" dirty="0" smtClean="0"/>
          </a:p>
        </p:txBody>
      </p:sp>
    </p:spTree>
    <p:extLst>
      <p:ext uri="{BB962C8B-B14F-4D97-AF65-F5344CB8AC3E}">
        <p14:creationId xmlns:p14="http://schemas.microsoft.com/office/powerpoint/2010/main" val="2617910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E2EA224-A3F1-4CCB-BEB5-52E4ADD89E99}"/>
              </a:ext>
            </a:extLst>
          </p:cNvPr>
          <p:cNvSpPr>
            <a:spLocks noGrp="1"/>
          </p:cNvSpPr>
          <p:nvPr>
            <p:ph type="title"/>
          </p:nvPr>
        </p:nvSpPr>
        <p:spPr/>
        <p:txBody>
          <a:bodyPr/>
          <a:lstStyle/>
          <a:p>
            <a:r>
              <a:rPr lang="uk-UA" dirty="0" smtClean="0"/>
              <a:t>Основні податкові зміни</a:t>
            </a:r>
            <a:endParaRPr lang="ru-UA" dirty="0"/>
          </a:p>
        </p:txBody>
      </p:sp>
      <p:sp>
        <p:nvSpPr>
          <p:cNvPr id="2" name="Прямоугольник 1"/>
          <p:cNvSpPr/>
          <p:nvPr/>
        </p:nvSpPr>
        <p:spPr>
          <a:xfrm>
            <a:off x="611777" y="1290095"/>
            <a:ext cx="11173097" cy="4708981"/>
          </a:xfrm>
          <a:prstGeom prst="rect">
            <a:avLst/>
          </a:prstGeom>
        </p:spPr>
        <p:txBody>
          <a:bodyPr wrap="square">
            <a:spAutoFit/>
          </a:bodyPr>
          <a:lstStyle/>
          <a:p>
            <a:r>
              <a:rPr lang="ru-RU" sz="2800" b="1" dirty="0" err="1" smtClean="0"/>
              <a:t>Неприбуткові</a:t>
            </a:r>
            <a:r>
              <a:rPr lang="ru-RU" sz="2800" b="1" dirty="0" smtClean="0"/>
              <a:t> </a:t>
            </a:r>
            <a:r>
              <a:rPr lang="ru-RU" sz="2800" b="1" dirty="0" err="1"/>
              <a:t>організації</a:t>
            </a:r>
            <a:r>
              <a:rPr lang="ru-RU" sz="2800" b="1" dirty="0"/>
              <a:t>, </a:t>
            </a:r>
            <a:r>
              <a:rPr lang="ru-RU" sz="2800" b="1" dirty="0" err="1"/>
              <a:t>які</a:t>
            </a:r>
            <a:r>
              <a:rPr lang="ru-RU" sz="2800" b="1" dirty="0"/>
              <a:t> </a:t>
            </a:r>
            <a:r>
              <a:rPr lang="ru-RU" sz="2800" b="1" dirty="0" err="1"/>
              <a:t>мають</a:t>
            </a:r>
            <a:r>
              <a:rPr lang="ru-RU" sz="2800" b="1" dirty="0"/>
              <a:t> у статутах, </a:t>
            </a:r>
            <a:r>
              <a:rPr lang="ru-RU" sz="2800" b="1" dirty="0" err="1"/>
              <a:t>наприклад</a:t>
            </a:r>
            <a:r>
              <a:rPr lang="ru-RU" sz="2800" b="1" dirty="0"/>
              <a:t>, в  </a:t>
            </a:r>
            <a:r>
              <a:rPr lang="ru-RU" sz="2800" b="1" dirty="0" err="1"/>
              <a:t>завданнях</a:t>
            </a:r>
            <a:r>
              <a:rPr lang="ru-RU" sz="2800" b="1" dirty="0"/>
              <a:t> та /</a:t>
            </a:r>
            <a:r>
              <a:rPr lang="ru-RU" sz="2800" b="1" dirty="0" err="1"/>
              <a:t>або</a:t>
            </a:r>
            <a:r>
              <a:rPr lang="ru-RU" sz="2800" b="1" dirty="0"/>
              <a:t> </a:t>
            </a:r>
            <a:r>
              <a:rPr lang="ru-RU" sz="2800" b="1" dirty="0" err="1"/>
              <a:t>напрямах</a:t>
            </a:r>
            <a:r>
              <a:rPr lang="ru-RU" sz="2800" b="1" dirty="0"/>
              <a:t>, та/</a:t>
            </a:r>
            <a:r>
              <a:rPr lang="ru-RU" sz="2800" b="1" dirty="0" err="1"/>
              <a:t>або</a:t>
            </a:r>
            <a:r>
              <a:rPr lang="ru-RU" sz="2800" b="1" dirty="0"/>
              <a:t> в </a:t>
            </a:r>
            <a:r>
              <a:rPr lang="ru-RU" sz="2800" b="1" dirty="0" err="1"/>
              <a:t>розділі</a:t>
            </a:r>
            <a:r>
              <a:rPr lang="ru-RU" sz="2800" b="1" dirty="0"/>
              <a:t> </a:t>
            </a:r>
            <a:r>
              <a:rPr lang="ru-RU" sz="2800" b="1" dirty="0" err="1"/>
              <a:t>має</a:t>
            </a:r>
            <a:r>
              <a:rPr lang="ru-RU" sz="2800" b="1" dirty="0"/>
              <a:t> право </a:t>
            </a:r>
            <a:r>
              <a:rPr lang="ru-RU" sz="2800" b="1" dirty="0" err="1"/>
              <a:t>схожі</a:t>
            </a:r>
            <a:r>
              <a:rPr lang="ru-RU" sz="2800" b="1" dirty="0"/>
              <a:t> </a:t>
            </a:r>
            <a:r>
              <a:rPr lang="ru-RU" sz="2800" b="1" dirty="0" err="1"/>
              <a:t>наступні</a:t>
            </a:r>
            <a:r>
              <a:rPr lang="ru-RU" sz="2800" b="1" dirty="0"/>
              <a:t> </a:t>
            </a:r>
            <a:r>
              <a:rPr lang="ru-RU" sz="2800" b="1" dirty="0" err="1"/>
              <a:t>формулювання</a:t>
            </a:r>
            <a:r>
              <a:rPr lang="ru-RU" sz="2800" b="1" dirty="0" smtClean="0"/>
              <a:t>:</a:t>
            </a:r>
          </a:p>
          <a:p>
            <a:endParaRPr lang="ru-RU" sz="2800" b="1" dirty="0"/>
          </a:p>
          <a:p>
            <a:r>
              <a:rPr lang="ru-RU" sz="2000" b="1" dirty="0"/>
              <a:t>«</a:t>
            </a:r>
            <a:r>
              <a:rPr lang="ru-RU" sz="2000" b="1" dirty="0" err="1"/>
              <a:t>Організація</a:t>
            </a:r>
            <a:r>
              <a:rPr lang="ru-RU" sz="2000" b="1" dirty="0"/>
              <a:t> </a:t>
            </a:r>
            <a:r>
              <a:rPr lang="ru-RU" sz="2000" b="1" dirty="0" err="1"/>
              <a:t>має</a:t>
            </a:r>
            <a:r>
              <a:rPr lang="ru-RU" sz="2000" b="1" dirty="0"/>
              <a:t> право </a:t>
            </a:r>
            <a:r>
              <a:rPr lang="ru-RU" sz="2000" b="1" dirty="0" err="1"/>
              <a:t>надавати</a:t>
            </a:r>
            <a:r>
              <a:rPr lang="ru-RU" sz="2000" b="1" dirty="0"/>
              <a:t> </a:t>
            </a:r>
            <a:r>
              <a:rPr lang="ru-RU" sz="2000" b="1" dirty="0" err="1"/>
              <a:t>ресурсну</a:t>
            </a:r>
            <a:r>
              <a:rPr lang="ru-RU" sz="2000" b="1" dirty="0"/>
              <a:t>, </a:t>
            </a:r>
            <a:r>
              <a:rPr lang="ru-RU" sz="2000" b="1" dirty="0" err="1"/>
              <a:t>матеріальну</a:t>
            </a:r>
            <a:r>
              <a:rPr lang="ru-RU" sz="2000" b="1" dirty="0"/>
              <a:t>, </a:t>
            </a:r>
            <a:r>
              <a:rPr lang="ru-RU" sz="2000" b="1" dirty="0" err="1"/>
              <a:t>інформаційну</a:t>
            </a:r>
            <a:r>
              <a:rPr lang="ru-RU" sz="2000" b="1" dirty="0"/>
              <a:t>, </a:t>
            </a:r>
            <a:r>
              <a:rPr lang="ru-RU" sz="2000" b="1" dirty="0" err="1"/>
              <a:t>фінансову</a:t>
            </a:r>
            <a:r>
              <a:rPr lang="ru-RU" sz="2000" b="1" dirty="0"/>
              <a:t>, </a:t>
            </a:r>
            <a:r>
              <a:rPr lang="ru-RU" sz="2000" b="1" dirty="0" err="1"/>
              <a:t>благодійну</a:t>
            </a:r>
            <a:r>
              <a:rPr lang="ru-RU" sz="2000" b="1" dirty="0"/>
              <a:t>, </a:t>
            </a:r>
            <a:r>
              <a:rPr lang="ru-RU" sz="2000" b="1" dirty="0" err="1"/>
              <a:t>гуманітарну</a:t>
            </a:r>
            <a:r>
              <a:rPr lang="ru-RU" sz="2000" b="1" dirty="0"/>
              <a:t> та </a:t>
            </a:r>
            <a:r>
              <a:rPr lang="ru-RU" sz="2000" b="1" dirty="0" err="1"/>
              <a:t>іншу</a:t>
            </a:r>
            <a:r>
              <a:rPr lang="ru-RU" sz="2000" b="1" dirty="0"/>
              <a:t> </a:t>
            </a:r>
            <a:r>
              <a:rPr lang="ru-RU" sz="2000" b="1" dirty="0" err="1"/>
              <a:t>допомогу</a:t>
            </a:r>
            <a:r>
              <a:rPr lang="ru-RU" sz="2000" b="1" dirty="0"/>
              <a:t> </a:t>
            </a:r>
            <a:r>
              <a:rPr lang="ru-RU" sz="2000" b="1" dirty="0" err="1"/>
              <a:t>фізичним</a:t>
            </a:r>
            <a:r>
              <a:rPr lang="ru-RU" sz="2000" b="1" dirty="0"/>
              <a:t> особам як резидентам, так і нерезидентам, а </a:t>
            </a:r>
            <a:r>
              <a:rPr lang="ru-RU" sz="2000" b="1" dirty="0" err="1"/>
              <a:t>також</a:t>
            </a:r>
            <a:r>
              <a:rPr lang="ru-RU" sz="2000" b="1" dirty="0"/>
              <a:t> особам без </a:t>
            </a:r>
            <a:r>
              <a:rPr lang="ru-RU" sz="2000" b="1" dirty="0" err="1"/>
              <a:t>громадянства</a:t>
            </a:r>
            <a:r>
              <a:rPr lang="ru-RU" sz="2000" b="1" dirty="0"/>
              <a:t>, </a:t>
            </a:r>
            <a:r>
              <a:rPr lang="ru-RU" sz="2000" b="1" dirty="0" err="1"/>
              <a:t>біженцям</a:t>
            </a:r>
            <a:r>
              <a:rPr lang="ru-RU" sz="2000" b="1" dirty="0"/>
              <a:t>, </a:t>
            </a:r>
            <a:r>
              <a:rPr lang="ru-RU" sz="2000" b="1" dirty="0" err="1"/>
              <a:t>внутрішньопереміщеним</a:t>
            </a:r>
            <a:r>
              <a:rPr lang="ru-RU" sz="2000" b="1" dirty="0"/>
              <a:t> особам, а </a:t>
            </a:r>
            <a:r>
              <a:rPr lang="ru-RU" sz="2000" b="1" dirty="0" err="1"/>
              <a:t>також</a:t>
            </a:r>
            <a:r>
              <a:rPr lang="ru-RU" sz="2000" b="1" dirty="0"/>
              <a:t> особам з числа </a:t>
            </a:r>
            <a:r>
              <a:rPr lang="ru-RU" sz="2000" b="1" dirty="0" err="1"/>
              <a:t>вразливих</a:t>
            </a:r>
            <a:r>
              <a:rPr lang="ru-RU" sz="2000" b="1" dirty="0"/>
              <a:t> </a:t>
            </a:r>
            <a:r>
              <a:rPr lang="ru-RU" sz="2000" b="1" dirty="0" err="1"/>
              <a:t>груп</a:t>
            </a:r>
            <a:r>
              <a:rPr lang="ru-RU" sz="2000" b="1" dirty="0"/>
              <a:t> </a:t>
            </a:r>
            <a:r>
              <a:rPr lang="ru-RU" sz="2000" b="1" dirty="0" err="1"/>
              <a:t>населення</a:t>
            </a:r>
            <a:r>
              <a:rPr lang="ru-RU" sz="2000" b="1" dirty="0"/>
              <a:t>, особам з </a:t>
            </a:r>
            <a:r>
              <a:rPr lang="ru-RU" sz="2000" b="1" dirty="0" err="1"/>
              <a:t>інвалідністю</a:t>
            </a:r>
            <a:r>
              <a:rPr lang="ru-RU" sz="2000" b="1" dirty="0"/>
              <a:t>, а </a:t>
            </a:r>
            <a:r>
              <a:rPr lang="ru-RU" sz="2000" b="1" dirty="0" err="1"/>
              <a:t>також</a:t>
            </a:r>
            <a:r>
              <a:rPr lang="ru-RU" sz="2000" b="1" dirty="0"/>
              <a:t> </a:t>
            </a:r>
            <a:r>
              <a:rPr lang="ru-RU" sz="2000" b="1" dirty="0" err="1"/>
              <a:t>постраждалим</a:t>
            </a:r>
            <a:r>
              <a:rPr lang="ru-RU" sz="2000" b="1" dirty="0"/>
              <a:t> </a:t>
            </a:r>
            <a:r>
              <a:rPr lang="ru-RU" sz="2000" b="1" dirty="0" err="1"/>
              <a:t>внаслідок</a:t>
            </a:r>
            <a:r>
              <a:rPr lang="ru-RU" sz="2000" b="1" dirty="0"/>
              <a:t> </a:t>
            </a:r>
            <a:r>
              <a:rPr lang="ru-RU" sz="2000" b="1" dirty="0" err="1"/>
              <a:t>надзвичайних</a:t>
            </a:r>
            <a:r>
              <a:rPr lang="ru-RU" sz="2000" b="1" dirty="0"/>
              <a:t> </a:t>
            </a:r>
            <a:r>
              <a:rPr lang="ru-RU" sz="2000" b="1" dirty="0" err="1"/>
              <a:t>ситуацій</a:t>
            </a:r>
            <a:r>
              <a:rPr lang="ru-RU" sz="2000" b="1" dirty="0"/>
              <a:t>, </a:t>
            </a:r>
            <a:r>
              <a:rPr lang="ru-RU" sz="2000" b="1" dirty="0" err="1"/>
              <a:t>техногенних</a:t>
            </a:r>
            <a:r>
              <a:rPr lang="ru-RU" sz="2000" b="1" dirty="0"/>
              <a:t> </a:t>
            </a:r>
            <a:r>
              <a:rPr lang="ru-RU" sz="2000" b="1" dirty="0" err="1"/>
              <a:t>природних</a:t>
            </a:r>
            <a:r>
              <a:rPr lang="ru-RU" sz="2000" b="1" dirty="0"/>
              <a:t> катастроф, </a:t>
            </a:r>
            <a:r>
              <a:rPr lang="ru-RU" sz="2000" b="1" dirty="0" err="1"/>
              <a:t>міжнаціональних</a:t>
            </a:r>
            <a:r>
              <a:rPr lang="ru-RU" sz="2000" b="1" dirty="0"/>
              <a:t> </a:t>
            </a:r>
            <a:r>
              <a:rPr lang="ru-RU" sz="2000" b="1" dirty="0" err="1"/>
              <a:t>конфліктів</a:t>
            </a:r>
            <a:r>
              <a:rPr lang="ru-RU" sz="2000" b="1" dirty="0"/>
              <a:t>, </a:t>
            </a:r>
            <a:r>
              <a:rPr lang="ru-RU" sz="2000" b="1" dirty="0" err="1"/>
              <a:t>терористичних</a:t>
            </a:r>
            <a:r>
              <a:rPr lang="ru-RU" sz="2000" b="1" dirty="0"/>
              <a:t> </a:t>
            </a:r>
            <a:r>
              <a:rPr lang="ru-RU" sz="2000" b="1" dirty="0" err="1"/>
              <a:t>актів</a:t>
            </a:r>
            <a:r>
              <a:rPr lang="ru-RU" sz="2000" b="1" dirty="0"/>
              <a:t>, </a:t>
            </a:r>
            <a:r>
              <a:rPr lang="ru-RU" sz="2000" b="1" dirty="0" err="1"/>
              <a:t>збройних</a:t>
            </a:r>
            <a:r>
              <a:rPr lang="ru-RU" sz="2000" b="1" dirty="0"/>
              <a:t> </a:t>
            </a:r>
            <a:r>
              <a:rPr lang="ru-RU" sz="2000" b="1" dirty="0" err="1"/>
              <a:t>нападів</a:t>
            </a:r>
            <a:r>
              <a:rPr lang="ru-RU" sz="2000" b="1" dirty="0"/>
              <a:t>, </a:t>
            </a:r>
            <a:r>
              <a:rPr lang="ru-RU" sz="2000" b="1" dirty="0" err="1"/>
              <a:t>військових</a:t>
            </a:r>
            <a:r>
              <a:rPr lang="ru-RU" sz="2000" b="1" dirty="0"/>
              <a:t> </a:t>
            </a:r>
            <a:r>
              <a:rPr lang="ru-RU" sz="2000" b="1" dirty="0" err="1"/>
              <a:t>конфліктів</a:t>
            </a:r>
            <a:r>
              <a:rPr lang="ru-RU" sz="2000" b="1" dirty="0"/>
              <a:t> та </a:t>
            </a:r>
            <a:r>
              <a:rPr lang="ru-RU" sz="2000" b="1" dirty="0" err="1"/>
              <a:t>дій</a:t>
            </a:r>
            <a:r>
              <a:rPr lang="ru-RU" sz="2000" b="1" dirty="0"/>
              <a:t>, особам </a:t>
            </a:r>
            <a:r>
              <a:rPr lang="ru-RU" sz="2000" b="1" dirty="0" err="1"/>
              <a:t>які</a:t>
            </a:r>
            <a:r>
              <a:rPr lang="ru-RU" sz="2000" b="1" dirty="0"/>
              <a:t>  </a:t>
            </a:r>
            <a:r>
              <a:rPr lang="ru-RU" sz="2000" b="1" dirty="0" err="1"/>
              <a:t>опинилися</a:t>
            </a:r>
            <a:r>
              <a:rPr lang="ru-RU" sz="2000" b="1" dirty="0"/>
              <a:t> в </a:t>
            </a:r>
            <a:r>
              <a:rPr lang="ru-RU" sz="2000" b="1" dirty="0" err="1"/>
              <a:t>складних</a:t>
            </a:r>
            <a:r>
              <a:rPr lang="ru-RU" sz="2000" b="1" dirty="0"/>
              <a:t> </a:t>
            </a:r>
            <a:r>
              <a:rPr lang="ru-RU" sz="2000" b="1" dirty="0" err="1"/>
              <a:t>життєвих</a:t>
            </a:r>
            <a:r>
              <a:rPr lang="ru-RU" sz="2000" b="1" dirty="0"/>
              <a:t> </a:t>
            </a:r>
            <a:r>
              <a:rPr lang="ru-RU" sz="2000" b="1" dirty="0" err="1"/>
              <a:t>обставинах</a:t>
            </a:r>
            <a:r>
              <a:rPr lang="ru-RU" sz="2000" b="1" dirty="0"/>
              <a:t>, </a:t>
            </a:r>
            <a:r>
              <a:rPr lang="ru-RU" sz="2000" b="1" dirty="0" err="1"/>
              <a:t>тощо</a:t>
            </a:r>
            <a:r>
              <a:rPr lang="ru-RU" sz="2000" b="1" dirty="0"/>
              <a:t>, </a:t>
            </a:r>
            <a:r>
              <a:rPr lang="ru-RU" sz="2000" b="1" dirty="0" err="1"/>
              <a:t>можуть</a:t>
            </a:r>
            <a:r>
              <a:rPr lang="ru-RU" sz="2000" b="1" dirty="0"/>
              <a:t> </a:t>
            </a:r>
            <a:r>
              <a:rPr lang="ru-RU" sz="2000" b="1" dirty="0" err="1"/>
              <a:t>виконувати</a:t>
            </a:r>
            <a:r>
              <a:rPr lang="ru-RU" sz="2000" b="1" dirty="0"/>
              <a:t> і </a:t>
            </a:r>
            <a:r>
              <a:rPr lang="ru-RU" sz="2000" b="1" dirty="0" err="1"/>
              <a:t>надалі</a:t>
            </a:r>
            <a:r>
              <a:rPr lang="ru-RU" sz="2000" b="1" dirty="0"/>
              <a:t> </a:t>
            </a:r>
            <a:r>
              <a:rPr lang="ru-RU" sz="2000" b="1" dirty="0" err="1"/>
              <a:t>свої</a:t>
            </a:r>
            <a:r>
              <a:rPr lang="ru-RU" sz="2000" b="1" dirty="0"/>
              <a:t> </a:t>
            </a:r>
            <a:r>
              <a:rPr lang="ru-RU" sz="2000" b="1" dirty="0" err="1"/>
              <a:t>статутні</a:t>
            </a:r>
            <a:r>
              <a:rPr lang="ru-RU" sz="2000" b="1" dirty="0"/>
              <a:t> </a:t>
            </a:r>
            <a:r>
              <a:rPr lang="ru-RU" sz="2000" b="1" dirty="0" err="1"/>
              <a:t>завдання</a:t>
            </a:r>
            <a:r>
              <a:rPr lang="ru-RU" sz="2000" b="1" dirty="0"/>
              <a:t> та </a:t>
            </a:r>
            <a:r>
              <a:rPr lang="ru-RU" sz="2000" b="1" dirty="0" err="1"/>
              <a:t>напрями</a:t>
            </a:r>
            <a:r>
              <a:rPr lang="ru-RU" sz="2000" b="1" dirty="0"/>
              <a:t>. У них є </a:t>
            </a:r>
            <a:r>
              <a:rPr lang="ru-RU" sz="2000" b="1" dirty="0" err="1"/>
              <a:t>даний</a:t>
            </a:r>
            <a:r>
              <a:rPr lang="ru-RU" sz="2000" b="1" dirty="0"/>
              <a:t> пункт  і вони не </a:t>
            </a:r>
            <a:r>
              <a:rPr lang="ru-RU" sz="2000" b="1" dirty="0" err="1"/>
              <a:t>будуть</a:t>
            </a:r>
            <a:r>
              <a:rPr lang="ru-RU" sz="2000" b="1" dirty="0"/>
              <a:t> </a:t>
            </a:r>
            <a:r>
              <a:rPr lang="ru-RU" sz="2000" b="1" dirty="0" err="1"/>
              <a:t>порушувати</a:t>
            </a:r>
            <a:r>
              <a:rPr lang="ru-RU" sz="2000" b="1" dirty="0"/>
              <a:t> </a:t>
            </a:r>
            <a:r>
              <a:rPr lang="ru-RU" sz="2000" b="1" dirty="0" err="1"/>
              <a:t>вимоги</a:t>
            </a:r>
            <a:r>
              <a:rPr lang="ru-RU" sz="2000" b="1" dirty="0"/>
              <a:t> </a:t>
            </a:r>
            <a:r>
              <a:rPr lang="ru-RU" sz="2000" b="1" dirty="0" err="1"/>
              <a:t>діючого</a:t>
            </a:r>
            <a:r>
              <a:rPr lang="ru-RU" sz="2000" b="1" dirty="0"/>
              <a:t> </a:t>
            </a:r>
            <a:r>
              <a:rPr lang="ru-RU" sz="2000" b="1" dirty="0" err="1"/>
              <a:t>податкового</a:t>
            </a:r>
            <a:r>
              <a:rPr lang="ru-RU" sz="2000" b="1" dirty="0"/>
              <a:t> </a:t>
            </a:r>
            <a:r>
              <a:rPr lang="ru-RU" sz="2000" b="1" dirty="0" err="1"/>
              <a:t>законодавства</a:t>
            </a:r>
            <a:r>
              <a:rPr lang="ru-RU" sz="2000" b="1" dirty="0"/>
              <a:t>.</a:t>
            </a:r>
          </a:p>
          <a:p>
            <a:r>
              <a:rPr lang="ru-RU" sz="2800" b="1" dirty="0"/>
              <a:t>	</a:t>
            </a:r>
            <a:endParaRPr lang="ru-RU" sz="2400" b="1" dirty="0" smtClean="0"/>
          </a:p>
        </p:txBody>
      </p:sp>
    </p:spTree>
    <p:extLst>
      <p:ext uri="{BB962C8B-B14F-4D97-AF65-F5344CB8AC3E}">
        <p14:creationId xmlns:p14="http://schemas.microsoft.com/office/powerpoint/2010/main" val="3648677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E2EA224-A3F1-4CCB-BEB5-52E4ADD89E99}"/>
              </a:ext>
            </a:extLst>
          </p:cNvPr>
          <p:cNvSpPr>
            <a:spLocks noGrp="1"/>
          </p:cNvSpPr>
          <p:nvPr>
            <p:ph type="title"/>
          </p:nvPr>
        </p:nvSpPr>
        <p:spPr/>
        <p:txBody>
          <a:bodyPr/>
          <a:lstStyle/>
          <a:p>
            <a:r>
              <a:rPr lang="uk-UA" dirty="0" smtClean="0"/>
              <a:t>Основні податкові зміни</a:t>
            </a:r>
            <a:endParaRPr lang="ru-UA" dirty="0"/>
          </a:p>
        </p:txBody>
      </p:sp>
      <p:sp>
        <p:nvSpPr>
          <p:cNvPr id="2" name="Прямоугольник 1"/>
          <p:cNvSpPr/>
          <p:nvPr/>
        </p:nvSpPr>
        <p:spPr>
          <a:xfrm>
            <a:off x="594360" y="1438140"/>
            <a:ext cx="11173097" cy="4401205"/>
          </a:xfrm>
          <a:prstGeom prst="rect">
            <a:avLst/>
          </a:prstGeom>
        </p:spPr>
        <p:txBody>
          <a:bodyPr wrap="square">
            <a:spAutoFit/>
          </a:bodyPr>
          <a:lstStyle/>
          <a:p>
            <a:r>
              <a:rPr lang="ru-RU" sz="2800" b="1" dirty="0" err="1" smtClean="0"/>
              <a:t>Також</a:t>
            </a:r>
            <a:r>
              <a:rPr lang="ru-RU" sz="2800" b="1" dirty="0"/>
              <a:t>, </a:t>
            </a:r>
            <a:r>
              <a:rPr lang="ru-RU" sz="2800" b="1" dirty="0" err="1"/>
              <a:t>однією</a:t>
            </a:r>
            <a:r>
              <a:rPr lang="ru-RU" sz="2800" b="1" dirty="0"/>
              <a:t> </a:t>
            </a:r>
            <a:r>
              <a:rPr lang="ru-RU" sz="2800" b="1" dirty="0" err="1"/>
              <a:t>із</a:t>
            </a:r>
            <a:r>
              <a:rPr lang="ru-RU" sz="2800" b="1" dirty="0"/>
              <a:t> сфер </a:t>
            </a:r>
            <a:r>
              <a:rPr lang="ru-RU" sz="2800" b="1" dirty="0" err="1"/>
              <a:t>діяльності</a:t>
            </a:r>
            <a:r>
              <a:rPr lang="ru-RU" sz="2800" b="1" dirty="0"/>
              <a:t> </a:t>
            </a:r>
            <a:r>
              <a:rPr lang="ru-RU" sz="2800" b="1" dirty="0" err="1"/>
              <a:t>благодійної</a:t>
            </a:r>
            <a:r>
              <a:rPr lang="ru-RU" sz="2800" b="1" dirty="0"/>
              <a:t> </a:t>
            </a:r>
            <a:r>
              <a:rPr lang="ru-RU" sz="2800" b="1" dirty="0" err="1"/>
              <a:t>організації</a:t>
            </a:r>
            <a:r>
              <a:rPr lang="ru-RU" sz="2800" b="1" dirty="0"/>
              <a:t> </a:t>
            </a:r>
            <a:r>
              <a:rPr lang="ru-RU" sz="2800" b="1" dirty="0" err="1"/>
              <a:t>згідно</a:t>
            </a:r>
            <a:r>
              <a:rPr lang="ru-RU" sz="2800" b="1" dirty="0"/>
              <a:t> Закону </a:t>
            </a:r>
            <a:r>
              <a:rPr lang="ru-RU" sz="2800" b="1" dirty="0" err="1"/>
              <a:t>України</a:t>
            </a:r>
            <a:r>
              <a:rPr lang="ru-RU" sz="2800" b="1" dirty="0"/>
              <a:t> № 5073-</a:t>
            </a:r>
            <a:r>
              <a:rPr lang="en-US" sz="2800" b="1" dirty="0"/>
              <a:t>VI  «</a:t>
            </a:r>
            <a:r>
              <a:rPr lang="ru-RU" sz="2800" b="1" dirty="0"/>
              <a:t>Про </a:t>
            </a:r>
            <a:r>
              <a:rPr lang="ru-RU" sz="2800" b="1" dirty="0" err="1"/>
              <a:t>благодійну</a:t>
            </a:r>
            <a:r>
              <a:rPr lang="ru-RU" sz="2800" b="1" dirty="0"/>
              <a:t> </a:t>
            </a:r>
            <a:r>
              <a:rPr lang="ru-RU" sz="2800" b="1" dirty="0" err="1"/>
              <a:t>діяльність</a:t>
            </a:r>
            <a:r>
              <a:rPr lang="ru-RU" sz="2800" b="1" dirty="0"/>
              <a:t> та </a:t>
            </a:r>
            <a:r>
              <a:rPr lang="ru-RU" sz="2800" b="1" dirty="0" err="1"/>
              <a:t>благодійні</a:t>
            </a:r>
            <a:r>
              <a:rPr lang="ru-RU" sz="2800" b="1" dirty="0"/>
              <a:t> </a:t>
            </a:r>
            <a:r>
              <a:rPr lang="ru-RU" sz="2800" b="1" dirty="0" err="1"/>
              <a:t>організації</a:t>
            </a:r>
            <a:r>
              <a:rPr lang="ru-RU" sz="2800" b="1" dirty="0"/>
              <a:t>»  </a:t>
            </a:r>
            <a:r>
              <a:rPr lang="ru-RU" sz="2800" b="1" dirty="0" err="1"/>
              <a:t>встановлено</a:t>
            </a:r>
            <a:r>
              <a:rPr lang="ru-RU" sz="2800" b="1" dirty="0"/>
              <a:t>, </a:t>
            </a:r>
            <a:r>
              <a:rPr lang="ru-RU" sz="2800" b="1" dirty="0" err="1"/>
              <a:t>що</a:t>
            </a:r>
            <a:r>
              <a:rPr lang="ru-RU" sz="2800" b="1" dirty="0"/>
              <a:t> вона </a:t>
            </a:r>
            <a:r>
              <a:rPr lang="ru-RU" sz="2800" b="1" dirty="0" err="1"/>
              <a:t>може</a:t>
            </a:r>
            <a:r>
              <a:rPr lang="ru-RU" sz="2800" b="1" dirty="0"/>
              <a:t>   </a:t>
            </a:r>
            <a:r>
              <a:rPr lang="ru-RU" sz="2800" b="1" dirty="0" err="1"/>
              <a:t>сприяти</a:t>
            </a:r>
            <a:r>
              <a:rPr lang="ru-RU" sz="2800" b="1" dirty="0"/>
              <a:t> </a:t>
            </a:r>
            <a:r>
              <a:rPr lang="ru-RU" sz="2800" b="1" dirty="0" err="1"/>
              <a:t>обороноздатності</a:t>
            </a:r>
            <a:r>
              <a:rPr lang="ru-RU" sz="2800" b="1" dirty="0"/>
              <a:t> та </a:t>
            </a:r>
            <a:r>
              <a:rPr lang="ru-RU" sz="2800" b="1" dirty="0" err="1"/>
              <a:t>мобілізаційній</a:t>
            </a:r>
            <a:r>
              <a:rPr lang="ru-RU" sz="2800" b="1" dirty="0"/>
              <a:t> </a:t>
            </a:r>
            <a:r>
              <a:rPr lang="ru-RU" sz="2800" b="1" dirty="0" err="1"/>
              <a:t>готовності</a:t>
            </a:r>
            <a:r>
              <a:rPr lang="ru-RU" sz="2800" b="1" dirty="0"/>
              <a:t> </a:t>
            </a:r>
            <a:r>
              <a:rPr lang="ru-RU" sz="2800" b="1" dirty="0" err="1"/>
              <a:t>країни</a:t>
            </a:r>
            <a:r>
              <a:rPr lang="ru-RU" sz="2800" b="1" dirty="0"/>
              <a:t>, </a:t>
            </a:r>
            <a:r>
              <a:rPr lang="ru-RU" sz="2800" b="1" dirty="0" err="1"/>
              <a:t>захисту</a:t>
            </a:r>
            <a:r>
              <a:rPr lang="ru-RU" sz="2800" b="1" dirty="0"/>
              <a:t> </a:t>
            </a:r>
            <a:r>
              <a:rPr lang="ru-RU" sz="2800" b="1" dirty="0" err="1"/>
              <a:t>населення</a:t>
            </a:r>
            <a:r>
              <a:rPr lang="ru-RU" sz="2800" b="1" dirty="0"/>
              <a:t> у </a:t>
            </a:r>
            <a:r>
              <a:rPr lang="ru-RU" sz="2800" b="1" dirty="0" err="1"/>
              <a:t>надзвичайних</a:t>
            </a:r>
            <a:r>
              <a:rPr lang="ru-RU" sz="2800" b="1" dirty="0"/>
              <a:t> </a:t>
            </a:r>
            <a:r>
              <a:rPr lang="ru-RU" sz="2800" b="1" dirty="0" err="1"/>
              <a:t>ситуаціях</a:t>
            </a:r>
            <a:r>
              <a:rPr lang="ru-RU" sz="2800" b="1" dirty="0"/>
              <a:t> мирного і </a:t>
            </a:r>
            <a:r>
              <a:rPr lang="ru-RU" sz="2800" b="1" dirty="0" err="1"/>
              <a:t>воєнного</a:t>
            </a:r>
            <a:r>
              <a:rPr lang="ru-RU" sz="2800" b="1" dirty="0"/>
              <a:t> стану (п.15 </a:t>
            </a:r>
            <a:r>
              <a:rPr lang="ru-RU" sz="2800" b="1" dirty="0" err="1"/>
              <a:t>Стаття</a:t>
            </a:r>
            <a:r>
              <a:rPr lang="ru-RU" sz="2800" b="1" dirty="0"/>
              <a:t> 3).</a:t>
            </a:r>
          </a:p>
          <a:p>
            <a:endParaRPr lang="ru-RU" sz="2800" b="1" dirty="0" smtClean="0"/>
          </a:p>
          <a:p>
            <a:r>
              <a:rPr lang="ru-RU" sz="2800" b="1" dirty="0" err="1" smtClean="0"/>
              <a:t>Якщо</a:t>
            </a:r>
            <a:r>
              <a:rPr lang="ru-RU" sz="2800" b="1" dirty="0" smtClean="0"/>
              <a:t> </a:t>
            </a:r>
            <a:r>
              <a:rPr lang="ru-RU" sz="2800" b="1" dirty="0"/>
              <a:t>у </a:t>
            </a:r>
            <a:r>
              <a:rPr lang="ru-RU" sz="2800" b="1" dirty="0" err="1"/>
              <a:t>благодійної</a:t>
            </a:r>
            <a:r>
              <a:rPr lang="ru-RU" sz="2800" b="1" dirty="0"/>
              <a:t> </a:t>
            </a:r>
            <a:r>
              <a:rPr lang="ru-RU" sz="2800" b="1" dirty="0" err="1"/>
              <a:t>організації</a:t>
            </a:r>
            <a:r>
              <a:rPr lang="ru-RU" sz="2800" b="1" dirty="0"/>
              <a:t> є у </a:t>
            </a:r>
            <a:r>
              <a:rPr lang="ru-RU" sz="2800" b="1" dirty="0" err="1"/>
              <a:t>статуті</a:t>
            </a:r>
            <a:r>
              <a:rPr lang="ru-RU" sz="2800" b="1" dirty="0"/>
              <a:t> дана сфера </a:t>
            </a:r>
            <a:r>
              <a:rPr lang="ru-RU" sz="2800" b="1" dirty="0" err="1"/>
              <a:t>діяльності</a:t>
            </a:r>
            <a:r>
              <a:rPr lang="ru-RU" sz="2800" b="1" dirty="0"/>
              <a:t>, то вона </a:t>
            </a:r>
            <a:r>
              <a:rPr lang="ru-RU" sz="2800" b="1" dirty="0" err="1"/>
              <a:t>теж</a:t>
            </a:r>
            <a:r>
              <a:rPr lang="ru-RU" sz="2800" b="1" dirty="0"/>
              <a:t> на </a:t>
            </a:r>
            <a:r>
              <a:rPr lang="ru-RU" sz="2800" b="1" dirty="0" err="1"/>
              <a:t>даний</a:t>
            </a:r>
            <a:r>
              <a:rPr lang="ru-RU" sz="2800" b="1" dirty="0"/>
              <a:t> час </a:t>
            </a:r>
            <a:r>
              <a:rPr lang="ru-RU" sz="2800" b="1" dirty="0" err="1"/>
              <a:t>здійснює</a:t>
            </a:r>
            <a:r>
              <a:rPr lang="ru-RU" sz="2800" b="1" dirty="0"/>
              <a:t> </a:t>
            </a:r>
            <a:r>
              <a:rPr lang="ru-RU" sz="2800" b="1" dirty="0" err="1"/>
              <a:t>свої</a:t>
            </a:r>
            <a:r>
              <a:rPr lang="ru-RU" sz="2800" b="1" dirty="0"/>
              <a:t> </a:t>
            </a:r>
            <a:r>
              <a:rPr lang="ru-RU" sz="2800" b="1" dirty="0" err="1"/>
              <a:t>статутні</a:t>
            </a:r>
            <a:r>
              <a:rPr lang="ru-RU" sz="2800" b="1" dirty="0"/>
              <a:t> </a:t>
            </a:r>
            <a:r>
              <a:rPr lang="ru-RU" sz="2800" b="1" dirty="0" err="1"/>
              <a:t>напрями</a:t>
            </a:r>
            <a:r>
              <a:rPr lang="ru-RU" sz="2800" b="1" dirty="0"/>
              <a:t> </a:t>
            </a:r>
            <a:r>
              <a:rPr lang="ru-RU" sz="2800" b="1" dirty="0" err="1"/>
              <a:t>діяльності</a:t>
            </a:r>
            <a:r>
              <a:rPr lang="ru-RU" sz="2800" b="1" dirty="0"/>
              <a:t> і будь </a:t>
            </a:r>
            <a:r>
              <a:rPr lang="ru-RU" sz="2800" b="1" dirty="0" err="1"/>
              <a:t>яких</a:t>
            </a:r>
            <a:r>
              <a:rPr lang="ru-RU" sz="2800" b="1" dirty="0"/>
              <a:t> </a:t>
            </a:r>
            <a:r>
              <a:rPr lang="ru-RU" sz="2800" b="1" dirty="0" err="1"/>
              <a:t>податкових</a:t>
            </a:r>
            <a:r>
              <a:rPr lang="ru-RU" sz="2800" b="1" dirty="0"/>
              <a:t> </a:t>
            </a:r>
            <a:r>
              <a:rPr lang="ru-RU" sz="2800" b="1" dirty="0" err="1"/>
              <a:t>наслідків</a:t>
            </a:r>
            <a:r>
              <a:rPr lang="ru-RU" sz="2800" b="1" dirty="0"/>
              <a:t> до </a:t>
            </a:r>
            <a:r>
              <a:rPr lang="ru-RU" sz="2800" b="1" dirty="0" err="1"/>
              <a:t>неї</a:t>
            </a:r>
            <a:r>
              <a:rPr lang="ru-RU" sz="2800" b="1" dirty="0"/>
              <a:t> не </a:t>
            </a:r>
            <a:r>
              <a:rPr lang="ru-RU" sz="2800" b="1" dirty="0" err="1"/>
              <a:t>виникає</a:t>
            </a:r>
            <a:r>
              <a:rPr lang="ru-RU" sz="2800" b="1" dirty="0"/>
              <a:t>.</a:t>
            </a:r>
          </a:p>
          <a:p>
            <a:r>
              <a:rPr lang="ru-RU" sz="2800" b="1" dirty="0"/>
              <a:t>	</a:t>
            </a:r>
            <a:endParaRPr lang="ru-RU" sz="2400" b="1" dirty="0" smtClean="0"/>
          </a:p>
        </p:txBody>
      </p:sp>
    </p:spTree>
    <p:extLst>
      <p:ext uri="{BB962C8B-B14F-4D97-AF65-F5344CB8AC3E}">
        <p14:creationId xmlns:p14="http://schemas.microsoft.com/office/powerpoint/2010/main" val="2718659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E2EA224-A3F1-4CCB-BEB5-52E4ADD89E99}"/>
              </a:ext>
            </a:extLst>
          </p:cNvPr>
          <p:cNvSpPr>
            <a:spLocks noGrp="1"/>
          </p:cNvSpPr>
          <p:nvPr>
            <p:ph type="title"/>
          </p:nvPr>
        </p:nvSpPr>
        <p:spPr/>
        <p:txBody>
          <a:bodyPr/>
          <a:lstStyle/>
          <a:p>
            <a:r>
              <a:rPr lang="uk-UA" dirty="0" smtClean="0"/>
              <a:t>Основні податкові зміни</a:t>
            </a:r>
            <a:endParaRPr lang="ru-UA" dirty="0"/>
          </a:p>
        </p:txBody>
      </p:sp>
      <p:sp>
        <p:nvSpPr>
          <p:cNvPr id="2" name="Прямоугольник 1"/>
          <p:cNvSpPr/>
          <p:nvPr/>
        </p:nvSpPr>
        <p:spPr>
          <a:xfrm>
            <a:off x="594360" y="1438140"/>
            <a:ext cx="11173097" cy="3539430"/>
          </a:xfrm>
          <a:prstGeom prst="rect">
            <a:avLst/>
          </a:prstGeom>
        </p:spPr>
        <p:txBody>
          <a:bodyPr wrap="square">
            <a:spAutoFit/>
          </a:bodyPr>
          <a:lstStyle/>
          <a:p>
            <a:endParaRPr lang="ru-RU" sz="2800" b="1" dirty="0"/>
          </a:p>
          <a:p>
            <a:r>
              <a:rPr lang="ru-RU" sz="2800" b="1" dirty="0" smtClean="0"/>
              <a:t>17.03.2022 </a:t>
            </a:r>
            <a:r>
              <a:rPr lang="ru-RU" sz="2800" b="1" dirty="0"/>
              <a:t>року </a:t>
            </a:r>
            <a:r>
              <a:rPr lang="ru-RU" sz="2800" b="1" dirty="0" err="1" smtClean="0"/>
              <a:t>опубліковано</a:t>
            </a:r>
            <a:r>
              <a:rPr lang="ru-RU" sz="2800" b="1" dirty="0" smtClean="0"/>
              <a:t> </a:t>
            </a:r>
            <a:r>
              <a:rPr lang="en-US" sz="2800" b="1" dirty="0">
                <a:hlinkClick r:id="rId2"/>
              </a:rPr>
              <a:t>http://</a:t>
            </a:r>
            <a:r>
              <a:rPr lang="en-US" sz="2800" b="1" dirty="0" smtClean="0">
                <a:hlinkClick r:id="rId2"/>
              </a:rPr>
              <a:t>www.golos.com.ua/article/357343</a:t>
            </a:r>
            <a:r>
              <a:rPr lang="uk-UA" sz="2800" b="1" dirty="0" smtClean="0"/>
              <a:t> </a:t>
            </a:r>
            <a:r>
              <a:rPr lang="ru-RU" sz="2800" b="1" dirty="0" smtClean="0"/>
              <a:t> Закон </a:t>
            </a:r>
            <a:r>
              <a:rPr lang="ru-RU" sz="2800" b="1" dirty="0" err="1"/>
              <a:t>України</a:t>
            </a:r>
            <a:r>
              <a:rPr lang="ru-RU" sz="2800" b="1" dirty="0"/>
              <a:t> про </a:t>
            </a:r>
            <a:r>
              <a:rPr lang="ru-RU" sz="2800" b="1" dirty="0" err="1"/>
              <a:t>внесення</a:t>
            </a:r>
            <a:r>
              <a:rPr lang="ru-RU" sz="2800" b="1" dirty="0"/>
              <a:t> </a:t>
            </a:r>
            <a:r>
              <a:rPr lang="ru-RU" sz="2800" b="1" dirty="0" err="1"/>
              <a:t>змін</a:t>
            </a:r>
            <a:r>
              <a:rPr lang="ru-RU" sz="2800" b="1" dirty="0"/>
              <a:t> до </a:t>
            </a:r>
            <a:r>
              <a:rPr lang="ru-RU" sz="2800" b="1" dirty="0" err="1"/>
              <a:t>Податкового</a:t>
            </a:r>
            <a:r>
              <a:rPr lang="ru-RU" sz="2800" b="1" dirty="0"/>
              <a:t> кодексу </a:t>
            </a:r>
            <a:r>
              <a:rPr lang="ru-RU" sz="2800" b="1" dirty="0" err="1"/>
              <a:t>України</a:t>
            </a:r>
            <a:r>
              <a:rPr lang="ru-RU" sz="2800" b="1" dirty="0"/>
              <a:t> та </a:t>
            </a:r>
            <a:r>
              <a:rPr lang="ru-RU" sz="2800" b="1" dirty="0" err="1"/>
              <a:t>інших</a:t>
            </a:r>
            <a:r>
              <a:rPr lang="ru-RU" sz="2800" b="1" dirty="0"/>
              <a:t> </a:t>
            </a:r>
            <a:r>
              <a:rPr lang="ru-RU" sz="2800" b="1" dirty="0" err="1"/>
              <a:t>законодавчих</a:t>
            </a:r>
            <a:r>
              <a:rPr lang="ru-RU" sz="2800" b="1" dirty="0"/>
              <a:t> </a:t>
            </a:r>
            <a:r>
              <a:rPr lang="ru-RU" sz="2800" b="1" dirty="0" err="1"/>
              <a:t>актів</a:t>
            </a:r>
            <a:r>
              <a:rPr lang="ru-RU" sz="2800" b="1" dirty="0"/>
              <a:t> </a:t>
            </a:r>
            <a:r>
              <a:rPr lang="ru-RU" sz="2800" b="1" dirty="0" err="1"/>
              <a:t>України</a:t>
            </a:r>
            <a:r>
              <a:rPr lang="ru-RU" sz="2800" b="1" dirty="0"/>
              <a:t> </a:t>
            </a:r>
            <a:r>
              <a:rPr lang="ru-RU" sz="2800" b="1" dirty="0" err="1"/>
              <a:t>щодо</a:t>
            </a:r>
            <a:r>
              <a:rPr lang="ru-RU" sz="2800" b="1" dirty="0"/>
              <a:t> </a:t>
            </a:r>
            <a:r>
              <a:rPr lang="ru-RU" sz="2800" b="1" dirty="0" err="1"/>
              <a:t>дії</a:t>
            </a:r>
            <a:r>
              <a:rPr lang="ru-RU" sz="2800" b="1" dirty="0"/>
              <a:t> норм на </a:t>
            </a:r>
            <a:r>
              <a:rPr lang="ru-RU" sz="2800" b="1" dirty="0" err="1"/>
              <a:t>період</a:t>
            </a:r>
            <a:r>
              <a:rPr lang="ru-RU" sz="2800" b="1" dirty="0"/>
              <a:t> </a:t>
            </a:r>
            <a:r>
              <a:rPr lang="ru-RU" sz="2800" b="1" dirty="0" err="1"/>
              <a:t>дії</a:t>
            </a:r>
            <a:r>
              <a:rPr lang="ru-RU" sz="2800" b="1" dirty="0"/>
              <a:t> </a:t>
            </a:r>
            <a:r>
              <a:rPr lang="ru-RU" sz="2800" b="1" dirty="0" err="1"/>
              <a:t>воєнного</a:t>
            </a:r>
            <a:r>
              <a:rPr lang="ru-RU" sz="2800" b="1" dirty="0"/>
              <a:t> стану № </a:t>
            </a:r>
            <a:r>
              <a:rPr lang="en-US" sz="2800" b="1" dirty="0" smtClean="0"/>
              <a:t>2120-IX</a:t>
            </a:r>
            <a:r>
              <a:rPr lang="ru-RU" sz="2800" b="1" dirty="0" smtClean="0"/>
              <a:t> </a:t>
            </a:r>
            <a:r>
              <a:rPr lang="ru-RU" sz="2800" b="1" dirty="0" err="1"/>
              <a:t>від</a:t>
            </a:r>
            <a:r>
              <a:rPr lang="ru-RU" sz="2800" b="1" dirty="0"/>
              <a:t> </a:t>
            </a:r>
            <a:r>
              <a:rPr lang="ru-RU" sz="2800" b="1" dirty="0" smtClean="0"/>
              <a:t>15.03.2022</a:t>
            </a:r>
            <a:r>
              <a:rPr lang="ru-RU" sz="2800" b="1" dirty="0"/>
              <a:t>. </a:t>
            </a:r>
            <a:endParaRPr lang="ru-RU" sz="2800" b="1" dirty="0" smtClean="0"/>
          </a:p>
          <a:p>
            <a:r>
              <a:rPr lang="ru-RU" sz="2800" b="1" dirty="0" err="1" smtClean="0"/>
              <a:t>Даним</a:t>
            </a:r>
            <a:r>
              <a:rPr lang="ru-RU" sz="2800" b="1" dirty="0" smtClean="0"/>
              <a:t> Законом </a:t>
            </a:r>
            <a:r>
              <a:rPr lang="ru-RU" sz="2800" b="1" dirty="0" err="1" smtClean="0"/>
              <a:t>встановлено</a:t>
            </a:r>
            <a:r>
              <a:rPr lang="ru-RU" sz="2800" b="1" dirty="0"/>
              <a:t>, </a:t>
            </a:r>
            <a:r>
              <a:rPr lang="ru-RU" sz="2800" b="1" dirty="0" err="1"/>
              <a:t>що</a:t>
            </a:r>
            <a:r>
              <a:rPr lang="ru-RU" sz="2800" b="1" dirty="0"/>
              <a:t> в </a:t>
            </a:r>
            <a:r>
              <a:rPr lang="ru-RU" sz="2800" b="1" dirty="0" err="1"/>
              <a:t>розділом</a:t>
            </a:r>
            <a:r>
              <a:rPr lang="ru-RU" sz="2800" b="1" dirty="0"/>
              <a:t> XX </a:t>
            </a:r>
            <a:r>
              <a:rPr lang="ru-RU" sz="2800" b="1" dirty="0" err="1"/>
              <a:t>Перехідних</a:t>
            </a:r>
            <a:r>
              <a:rPr lang="ru-RU" sz="2800" b="1" dirty="0"/>
              <a:t> </a:t>
            </a:r>
            <a:r>
              <a:rPr lang="ru-RU" sz="2800" b="1" dirty="0" err="1"/>
              <a:t>положень</a:t>
            </a:r>
            <a:r>
              <a:rPr lang="ru-RU" sz="2800" b="1" dirty="0"/>
              <a:t>, </a:t>
            </a:r>
            <a:r>
              <a:rPr lang="ru-RU" sz="2800" b="1" dirty="0" err="1"/>
              <a:t>підрозділ</a:t>
            </a:r>
            <a:r>
              <a:rPr lang="ru-RU" sz="2800" b="1" dirty="0"/>
              <a:t>  4. «</a:t>
            </a:r>
            <a:r>
              <a:rPr lang="ru-RU" sz="2800" b="1" dirty="0" err="1"/>
              <a:t>Особливості</a:t>
            </a:r>
            <a:r>
              <a:rPr lang="ru-RU" sz="2800" b="1" dirty="0"/>
              <a:t> </a:t>
            </a:r>
            <a:r>
              <a:rPr lang="ru-RU" sz="2800" b="1" dirty="0" err="1"/>
              <a:t>справляння</a:t>
            </a:r>
            <a:r>
              <a:rPr lang="ru-RU" sz="2800" b="1" dirty="0"/>
              <a:t> </a:t>
            </a:r>
            <a:r>
              <a:rPr lang="ru-RU" sz="2800" b="1" dirty="0" err="1"/>
              <a:t>податку</a:t>
            </a:r>
            <a:r>
              <a:rPr lang="ru-RU" sz="2800" b="1" dirty="0"/>
              <a:t> на </a:t>
            </a:r>
            <a:r>
              <a:rPr lang="ru-RU" sz="2800" b="1" dirty="0" err="1"/>
              <a:t>прибуток</a:t>
            </a:r>
            <a:r>
              <a:rPr lang="ru-RU" sz="2800" b="1" dirty="0"/>
              <a:t> </a:t>
            </a:r>
            <a:r>
              <a:rPr lang="ru-RU" sz="2800" b="1" dirty="0" err="1"/>
              <a:t>підприємств</a:t>
            </a:r>
            <a:r>
              <a:rPr lang="ru-RU" sz="2800" b="1" dirty="0"/>
              <a:t>», п.63 </a:t>
            </a:r>
            <a:r>
              <a:rPr lang="ru-RU" sz="2800" b="1" dirty="0" err="1" smtClean="0"/>
              <a:t>визначається</a:t>
            </a:r>
            <a:r>
              <a:rPr lang="ru-RU" sz="2800" b="1" dirty="0" smtClean="0"/>
              <a:t>:</a:t>
            </a:r>
            <a:r>
              <a:rPr lang="ru-RU" sz="2800" b="1" dirty="0"/>
              <a:t>	</a:t>
            </a:r>
            <a:endParaRPr lang="ru-RU" sz="2400" b="1" dirty="0" smtClean="0"/>
          </a:p>
        </p:txBody>
      </p:sp>
    </p:spTree>
    <p:extLst>
      <p:ext uri="{BB962C8B-B14F-4D97-AF65-F5344CB8AC3E}">
        <p14:creationId xmlns:p14="http://schemas.microsoft.com/office/powerpoint/2010/main" val="270452185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TotalTime>
  <Words>3623</Words>
  <Application>Microsoft Office PowerPoint</Application>
  <PresentationFormat>Широкоэкранный</PresentationFormat>
  <Paragraphs>227</Paragraphs>
  <Slides>32</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32</vt:i4>
      </vt:variant>
    </vt:vector>
  </HeadingPairs>
  <TitlesOfParts>
    <vt:vector size="42" baseType="lpstr">
      <vt:lpstr>Arial</vt:lpstr>
      <vt:lpstr>Calibri</vt:lpstr>
      <vt:lpstr>inherit</vt:lpstr>
      <vt:lpstr>Montserrat Bold</vt:lpstr>
      <vt:lpstr>Montserrat Medium</vt:lpstr>
      <vt:lpstr>Montserrat SemiBold</vt:lpstr>
      <vt:lpstr>Segoe UI Historic</vt:lpstr>
      <vt:lpstr>Verdana</vt:lpstr>
      <vt:lpstr>Wingdings</vt:lpstr>
      <vt:lpstr>Тема Office</vt:lpstr>
      <vt:lpstr>Загальні податкові зміни для неприбуткових організацій у період війни.</vt:lpstr>
      <vt:lpstr>ТЕМИ</vt:lpstr>
      <vt:lpstr>Презентация PowerPoint</vt:lpstr>
      <vt:lpstr>Основні податкові зміни</vt:lpstr>
      <vt:lpstr>Основні податкові зміни</vt:lpstr>
      <vt:lpstr>Основні податкові зміни</vt:lpstr>
      <vt:lpstr>Основні податкові зміни</vt:lpstr>
      <vt:lpstr>Основні податкові зміни</vt:lpstr>
      <vt:lpstr>Основні податкові зміни</vt:lpstr>
      <vt:lpstr>Основні податкові зміни</vt:lpstr>
      <vt:lpstr>Основні податкові зміни</vt:lpstr>
      <vt:lpstr>Основні податкові зміни</vt:lpstr>
      <vt:lpstr>Основні податкові зміни</vt:lpstr>
      <vt:lpstr>Основні податкові зміни</vt:lpstr>
      <vt:lpstr>Основні податкові зміни</vt:lpstr>
      <vt:lpstr>Основні податкові зміни</vt:lpstr>
      <vt:lpstr>Основні податкові зміни</vt:lpstr>
      <vt:lpstr>Форс мажорні обставини</vt:lpstr>
      <vt:lpstr>Форс мажорні обставини</vt:lpstr>
      <vt:lpstr>Відповіді на поставлені питання</vt:lpstr>
      <vt:lpstr>Відповіді на поставлені питання</vt:lpstr>
      <vt:lpstr>Відповіді на поставлені питання</vt:lpstr>
      <vt:lpstr>Відповіді на поставлені питання</vt:lpstr>
      <vt:lpstr>Відповіді на поставлені питання</vt:lpstr>
      <vt:lpstr>Відповіді на поставлені питання</vt:lpstr>
      <vt:lpstr>Відповіді на поставлені питання</vt:lpstr>
      <vt:lpstr>Відповіді на поставлені питання</vt:lpstr>
      <vt:lpstr>Відповіді на поставлені питання</vt:lpstr>
      <vt:lpstr>Відповіді на поставлені питання</vt:lpstr>
      <vt:lpstr>Відповіді на поставлені питання</vt:lpstr>
      <vt:lpstr>Відповіді на поставлені питання</vt:lpstr>
      <vt:lpstr>Щиро дякуємо ІСАР «Єднання» та Європейському Союзу за допомогу у проведенні даного заходу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Gavrylenko Igor</dc:creator>
  <cp:lastModifiedBy>Лариса Шкурка</cp:lastModifiedBy>
  <cp:revision>51</cp:revision>
  <dcterms:created xsi:type="dcterms:W3CDTF">2021-04-21T16:05:38Z</dcterms:created>
  <dcterms:modified xsi:type="dcterms:W3CDTF">2022-03-18T09:59:55Z</dcterms:modified>
</cp:coreProperties>
</file>