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369" r:id="rId2"/>
    <p:sldId id="258" r:id="rId3"/>
    <p:sldId id="3689" r:id="rId4"/>
    <p:sldId id="2468" r:id="rId5"/>
    <p:sldId id="3696" r:id="rId6"/>
    <p:sldId id="3690" r:id="rId7"/>
    <p:sldId id="3691" r:id="rId8"/>
    <p:sldId id="261" r:id="rId9"/>
    <p:sldId id="3695" r:id="rId10"/>
  </p:sldIdLst>
  <p:sldSz cx="12192000" cy="6858000"/>
  <p:notesSz cx="6858000" cy="9144000"/>
  <p:embeddedFontLs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Quattrocento Sans" panose="020B0502050000020003" pitchFamily="3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Segoe UI Symbol" panose="020B0502040204020203" pitchFamily="34" charset="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UAZzgMjhtEWiSnoN/9wb2nA2b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0549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0"/>
    <p:restoredTop sz="94633"/>
  </p:normalViewPr>
  <p:slideViewPr>
    <p:cSldViewPr snapToGrid="0">
      <p:cViewPr varScale="1">
        <p:scale>
          <a:sx n="116" d="100"/>
          <a:sy n="116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d7b5cf4b3_3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dd7b5cf4b3_3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" name="Google Shape;108;gdd7b5cf4b3_3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Verdana Обычный" charset="0"/>
                <a:ea typeface="Verdana Обычный" charset="0"/>
                <a:cs typeface="Verdana Обычный" charset="0"/>
              </a:rPr>
              <a:t>1</a:t>
            </a:fld>
            <a:endParaRPr dirty="0">
              <a:latin typeface="Verdana Обычный" charset="0"/>
              <a:ea typeface="Verdana Обычный" charset="0"/>
              <a:cs typeface="Verdana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0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egoe UI" panose="020B0502040204020203" pitchFamily="34" charset="0"/>
            </a:endParaRPr>
          </a:p>
        </p:txBody>
      </p:sp>
      <p:sp>
        <p:nvSpPr>
          <p:cNvPr id="340" name="Google Shape;3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40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и объект">
  <p:cSld name="7_Заголовок и объект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6"/>
          <p:cNvSpPr/>
          <p:nvPr/>
        </p:nvSpPr>
        <p:spPr>
          <a:xfrm>
            <a:off x="0" y="6484398"/>
            <a:ext cx="9924309" cy="45719"/>
          </a:xfrm>
          <a:prstGeom prst="rect">
            <a:avLst/>
          </a:prstGeom>
          <a:solidFill>
            <a:srgbClr val="BD26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" name="Google Shape;47;p106"/>
          <p:cNvSpPr txBox="1"/>
          <p:nvPr/>
        </p:nvSpPr>
        <p:spPr>
          <a:xfrm>
            <a:off x="9865435" y="6425100"/>
            <a:ext cx="21940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baseline="30000" dirty="0" err="1">
                <a:solidFill>
                  <a:srgbClr val="BD263A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www.newrealgoal.com.ua</a:t>
            </a:r>
            <a:r>
              <a:rPr lang="ru-RU" sz="1400" b="0" i="0" u="none" strike="noStrike" baseline="30000" dirty="0">
                <a:solidFill>
                  <a:srgbClr val="BD263A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 </a:t>
            </a:r>
            <a:endParaRPr b="0" i="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4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d7b5cf4b3_3_113"/>
          <p:cNvSpPr txBox="1">
            <a:spLocks noGrp="1"/>
          </p:cNvSpPr>
          <p:nvPr>
            <p:ph type="subTitle" idx="1"/>
          </p:nvPr>
        </p:nvSpPr>
        <p:spPr>
          <a:xfrm>
            <a:off x="87782" y="1437900"/>
            <a:ext cx="5168743" cy="4624315"/>
          </a:xfrm>
          <a:prstGeom prst="rect">
            <a:avLst/>
          </a:prstGeom>
          <a:noFill/>
          <a:ln w="38100" cmpd="thickThin"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None/>
            </a:pPr>
            <a:r>
              <a:rPr lang="ru-RU" sz="2297" dirty="0">
                <a:solidFill>
                  <a:srgbClr val="011893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ПРОПОЗИЦІЯ ПО ПРОВЕДЕННЮ ОРГАНІЗАЦІЙНОЇ СЕСІЇ «ФОРМУВАННЯ СТРАТЕГІЇ РОЗВИТКУ ОРГАНІЗАЦІЇ В УМОВАХ ЗМІН»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None/>
            </a:pPr>
            <a:endParaRPr lang="en-US" sz="2297" dirty="0">
              <a:solidFill>
                <a:srgbClr val="011893"/>
              </a:solidFill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None/>
            </a:pPr>
            <a:r>
              <a:rPr lang="ru-RU" sz="2297" dirty="0">
                <a:solidFill>
                  <a:srgbClr val="011893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0"/>
              <a:buNone/>
            </a:pPr>
            <a:r>
              <a:rPr lang="ru-RU" sz="2297" dirty="0">
                <a:solidFill>
                  <a:srgbClr val="011893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ЛЕОНІД БОГДАНОВА</a:t>
            </a:r>
            <a:endParaRPr lang="en-US" sz="2297" dirty="0">
              <a:solidFill>
                <a:srgbClr val="011893"/>
              </a:solidFill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14" name="Google Shape;114;gdd7b5cf4b3_3_113"/>
          <p:cNvSpPr/>
          <p:nvPr/>
        </p:nvSpPr>
        <p:spPr>
          <a:xfrm>
            <a:off x="5343900" y="0"/>
            <a:ext cx="97200" cy="4939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Обычный" charset="0"/>
              <a:ea typeface="Verdana Обычный" charset="0"/>
              <a:cs typeface="Verdana Обычный" charset="0"/>
            </a:endParaRPr>
          </a:p>
        </p:txBody>
      </p:sp>
      <p:sp>
        <p:nvSpPr>
          <p:cNvPr id="115" name="Google Shape;115;gdd7b5cf4b3_3_113"/>
          <p:cNvSpPr/>
          <p:nvPr/>
        </p:nvSpPr>
        <p:spPr>
          <a:xfrm>
            <a:off x="5441100" y="0"/>
            <a:ext cx="252300" cy="2875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Обычный" charset="0"/>
              <a:ea typeface="Verdana Обычный" charset="0"/>
              <a:cs typeface="Verdana Обычный" charset="0"/>
            </a:endParaRPr>
          </a:p>
        </p:txBody>
      </p:sp>
      <p:sp>
        <p:nvSpPr>
          <p:cNvPr id="116" name="Google Shape;116;gdd7b5cf4b3_3_113"/>
          <p:cNvSpPr/>
          <p:nvPr/>
        </p:nvSpPr>
        <p:spPr>
          <a:xfrm>
            <a:off x="5693400" y="0"/>
            <a:ext cx="97200" cy="2300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Обычный" charset="0"/>
              <a:ea typeface="Verdana Обычный" charset="0"/>
              <a:cs typeface="Verdana Обычный" charset="0"/>
            </a:endParaRPr>
          </a:p>
        </p:txBody>
      </p:sp>
      <p:sp>
        <p:nvSpPr>
          <p:cNvPr id="117" name="Google Shape;117;gdd7b5cf4b3_3_113"/>
          <p:cNvSpPr/>
          <p:nvPr/>
        </p:nvSpPr>
        <p:spPr>
          <a:xfrm>
            <a:off x="5615850" y="5567100"/>
            <a:ext cx="252300" cy="1290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Обычный" charset="0"/>
              <a:ea typeface="Verdana Обычный" charset="0"/>
              <a:cs typeface="Verdana Обычный" charset="0"/>
            </a:endParaRPr>
          </a:p>
        </p:txBody>
      </p:sp>
      <p:pic>
        <p:nvPicPr>
          <p:cNvPr id="5122" name="Picture 2" descr="Leadership Styles: Which of These 10 Work Best for You?">
            <a:extLst>
              <a:ext uri="{FF2B5EF4-FFF2-40B4-BE49-F238E27FC236}">
                <a16:creationId xmlns:a16="http://schemas.microsoft.com/office/drawing/2014/main" id="{276CDD89-D3B6-1716-288C-129B4403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00" y="1905895"/>
            <a:ext cx="6672943" cy="40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Рисунок 2" descr="Попасть в яблочко"/>
          <p:cNvPicPr/>
          <p:nvPr/>
        </p:nvPicPr>
        <p:blipFill>
          <a:blip r:embed="rId2"/>
          <a:stretch/>
        </p:blipFill>
        <p:spPr>
          <a:xfrm>
            <a:off x="10354920" y="2510460"/>
            <a:ext cx="1837080" cy="1837080"/>
          </a:xfrm>
          <a:prstGeom prst="rect">
            <a:avLst/>
          </a:prstGeom>
          <a:ln>
            <a:noFill/>
          </a:ln>
        </p:spPr>
      </p:pic>
      <p:sp>
        <p:nvSpPr>
          <p:cNvPr id="369" name="CustomShape 2"/>
          <p:cNvSpPr/>
          <p:nvPr/>
        </p:nvSpPr>
        <p:spPr>
          <a:xfrm>
            <a:off x="1371240" y="3042720"/>
            <a:ext cx="1641960" cy="1737624"/>
          </a:xfrm>
          <a:prstGeom prst="rect">
            <a:avLst/>
          </a:prstGeom>
          <a:solidFill>
            <a:srgbClr val="011893"/>
          </a:solidFill>
          <a:ln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UA"/>
          </a:p>
        </p:txBody>
      </p:sp>
      <p:sp>
        <p:nvSpPr>
          <p:cNvPr id="370" name="CustomShape 3"/>
          <p:cNvSpPr/>
          <p:nvPr/>
        </p:nvSpPr>
        <p:spPr>
          <a:xfrm>
            <a:off x="1443960" y="3241605"/>
            <a:ext cx="1496519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strike="noStrike" spc="-1" dirty="0">
                <a:solidFill>
                  <a:srgbClr val="FFFFFF"/>
                </a:solidFill>
                <a:latin typeface="Segoe UI" panose="020B0502040204020203" pitchFamily="34" charset="0"/>
                <a:ea typeface="DejaVu Sans"/>
              </a:rPr>
              <a:t>ЦІЛІ:</a:t>
            </a:r>
            <a:endParaRPr lang="ru-RU" sz="2800" strike="noStrike" spc="-1" dirty="0">
              <a:latin typeface="Segoe UI" panose="020B0502040204020203" pitchFamily="34" charset="0"/>
            </a:endParaRPr>
          </a:p>
        </p:txBody>
      </p:sp>
      <p:sp>
        <p:nvSpPr>
          <p:cNvPr id="371" name="CustomShape 4"/>
          <p:cNvSpPr/>
          <p:nvPr/>
        </p:nvSpPr>
        <p:spPr>
          <a:xfrm>
            <a:off x="1211040" y="821803"/>
            <a:ext cx="9143880" cy="5630857"/>
          </a:xfrm>
          <a:prstGeom prst="rect">
            <a:avLst/>
          </a:prstGeom>
          <a:noFill/>
          <a:ln w="1908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UA"/>
          </a:p>
        </p:txBody>
      </p:sp>
      <p:sp>
        <p:nvSpPr>
          <p:cNvPr id="372" name="CustomShape 5"/>
          <p:cNvSpPr/>
          <p:nvPr/>
        </p:nvSpPr>
        <p:spPr>
          <a:xfrm>
            <a:off x="3673261" y="1152395"/>
            <a:ext cx="6754379" cy="5207664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Провести ретроспективу попереднього стратегічного періоду</a:t>
            </a:r>
          </a:p>
          <a:p>
            <a:pPr marL="355600" marR="5080" indent="-342900">
              <a:lnSpc>
                <a:spcPct val="100000"/>
              </a:lnSpc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Визначити актуальну ситуацію, що характеризує компанію всередині та назовні </a:t>
            </a:r>
          </a:p>
          <a:p>
            <a:pPr marL="355600" marR="5080" indent="-342900">
              <a:lnSpc>
                <a:spcPct val="100000"/>
              </a:lnSpc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Сформувати</a:t>
            </a:r>
            <a:r>
              <a:rPr lang="uk-UA" sz="20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узгоджене</a:t>
            </a:r>
            <a:r>
              <a:rPr lang="uk-UA" sz="2000" spc="-2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3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командою бачення наступного стратегічного періоду</a:t>
            </a:r>
          </a:p>
          <a:p>
            <a:pPr marL="355600" marR="5080" indent="-342900">
              <a:lnSpc>
                <a:spcPct val="100000"/>
              </a:lnSpc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Проаналізувати сценарії розвитку зовнішнього контексту та прорахувати ризики та можливості</a:t>
            </a:r>
          </a:p>
          <a:p>
            <a:pPr marL="355600" marR="5080" indent="-342900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spc="-3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Розробити бізнес-стратегію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на шляху до досягнення стратегічного бачення</a:t>
            </a:r>
          </a:p>
          <a:p>
            <a:pPr marL="355600" marR="5080" indent="-342900">
              <a:lnSpc>
                <a:spcPct val="100000"/>
              </a:lnSpc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Сформувати детальний тактичний план першого кроку</a:t>
            </a:r>
          </a:p>
          <a:p>
            <a:pPr marL="355600" marR="5080" indent="-342900">
              <a:lnSpc>
                <a:spcPct val="100000"/>
              </a:lnSpc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spc="-25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Емоційно</a:t>
            </a:r>
            <a:r>
              <a:rPr lang="uk-UA" sz="20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перезавантажити топ-команду</a:t>
            </a:r>
          </a:p>
          <a:p>
            <a:pPr marL="12700" marR="5080">
              <a:lnSpc>
                <a:spcPct val="100000"/>
              </a:lnSpc>
              <a:spcBef>
                <a:spcPts val="309"/>
              </a:spcBef>
            </a:pPr>
            <a:endParaRPr lang="ru-RU" sz="2000" dirty="0">
              <a:latin typeface="Segoe UI"/>
              <a:cs typeface="Segoe UI"/>
            </a:endParaRPr>
          </a:p>
        </p:txBody>
      </p:sp>
      <p:sp>
        <p:nvSpPr>
          <p:cNvPr id="373" name="Line 6"/>
          <p:cNvSpPr/>
          <p:nvPr/>
        </p:nvSpPr>
        <p:spPr>
          <a:xfrm>
            <a:off x="3418834" y="2167003"/>
            <a:ext cx="0" cy="2906038"/>
          </a:xfrm>
          <a:prstGeom prst="line">
            <a:avLst/>
          </a:prstGeom>
          <a:ln w="1908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UA"/>
          </a:p>
        </p:txBody>
      </p:sp>
      <p:sp>
        <p:nvSpPr>
          <p:cNvPr id="374" name="CustomShape 7"/>
          <p:cNvSpPr/>
          <p:nvPr/>
        </p:nvSpPr>
        <p:spPr>
          <a:xfrm>
            <a:off x="3329279" y="3612600"/>
            <a:ext cx="200880" cy="218160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UA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666EBCF9-860A-EEDC-C23D-7DFFA0FD6DEF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3200" spc="-1" dirty="0">
                <a:solidFill>
                  <a:srgbClr val="011893"/>
                </a:solidFill>
                <a:latin typeface="Segoe UI" panose="020B0502040204020203" pitchFamily="34" charset="0"/>
              </a:rPr>
              <a:t>ЦІЛІ СТРАТЕГІЧНОЇ СЕСІЇ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F17233-F6F4-A93D-3C10-E51888F9DB68}"/>
              </a:ext>
            </a:extLst>
          </p:cNvPr>
          <p:cNvSpPr txBox="1"/>
          <p:nvPr/>
        </p:nvSpPr>
        <p:spPr>
          <a:xfrm>
            <a:off x="401443" y="827628"/>
            <a:ext cx="70682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7480" indent="-14541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58115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У учасників сесії є ясне розуміння та спільна мова відносно усіх аспектів стратегії організації</a:t>
            </a:r>
          </a:p>
          <a:p>
            <a:pPr marL="157480" indent="-14541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58115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Проаналізовано</a:t>
            </a:r>
            <a:r>
              <a:rPr lang="uk-UA" sz="1800" spc="-6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критерії</a:t>
            </a:r>
            <a:r>
              <a:rPr lang="uk-UA" sz="1800" spc="-4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успіху</a:t>
            </a:r>
            <a:r>
              <a:rPr lang="uk-UA" sz="1800" spc="-3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попереднього</a:t>
            </a:r>
            <a:r>
              <a:rPr lang="uk-UA" sz="1800" spc="-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періоду</a:t>
            </a:r>
            <a:endParaRPr lang="uk-UA" sz="1800" dirty="0">
              <a:solidFill>
                <a:schemeClr val="tx1"/>
              </a:solidFill>
              <a:latin typeface="Segoe UI"/>
              <a:cs typeface="Segoe UI"/>
            </a:endParaRPr>
          </a:p>
          <a:p>
            <a:pPr marL="157480" marR="718820" indent="-1447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58115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Узгоджене</a:t>
            </a:r>
            <a:r>
              <a:rPr lang="uk-UA" sz="1800" spc="-7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стратегічне</a:t>
            </a:r>
            <a:r>
              <a:rPr lang="uk-UA" sz="1800" spc="-7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бачення</a:t>
            </a:r>
            <a:r>
              <a:rPr lang="uk-UA" sz="1800" spc="-6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розвитку</a:t>
            </a:r>
            <a:r>
              <a:rPr lang="uk-UA" sz="1800" spc="-7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організації</a:t>
            </a:r>
            <a:r>
              <a:rPr lang="uk-UA" sz="1800" spc="-6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на</a:t>
            </a:r>
            <a:r>
              <a:rPr lang="uk-UA" sz="1800" spc="-6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наступний стратегічний</a:t>
            </a:r>
            <a:r>
              <a:rPr lang="uk-UA" sz="1800" spc="3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період</a:t>
            </a:r>
          </a:p>
          <a:p>
            <a:pPr marL="157480" marR="313690" indent="-14541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58115" algn="l"/>
              </a:tabLst>
            </a:pP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Обрано</a:t>
            </a:r>
            <a:r>
              <a:rPr lang="uk-UA" sz="1800" spc="-5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ключові</a:t>
            </a:r>
            <a:r>
              <a:rPr lang="uk-UA" sz="1800" spc="-4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напрями</a:t>
            </a:r>
            <a:r>
              <a:rPr lang="uk-UA" sz="1800" spc="-5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розвитку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і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поставлені</a:t>
            </a:r>
            <a:r>
              <a:rPr lang="uk-UA" sz="1800" spc="-3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стратегічні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цілі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в</a:t>
            </a:r>
            <a:r>
              <a:rPr lang="uk-UA" sz="1800" spc="-3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рамках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ключових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напрямів</a:t>
            </a:r>
            <a:endParaRPr lang="uk-UA" sz="1800" dirty="0">
              <a:solidFill>
                <a:schemeClr val="tx1"/>
              </a:solidFill>
              <a:latin typeface="Segoe UI"/>
              <a:cs typeface="Segoe UI"/>
            </a:endParaRPr>
          </a:p>
          <a:p>
            <a:pPr marL="157480" marR="449580" indent="-14541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58115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Проаналізовано</a:t>
            </a:r>
            <a:r>
              <a:rPr lang="uk-UA" sz="1800" spc="-6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умови</a:t>
            </a:r>
            <a:r>
              <a:rPr lang="uk-UA" sz="1800" spc="-4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досягнення</a:t>
            </a:r>
            <a:r>
              <a:rPr lang="uk-UA" sz="1800" spc="-2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цілей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та</a:t>
            </a:r>
            <a:r>
              <a:rPr lang="uk-UA" sz="1800" spc="-5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визначено</a:t>
            </a:r>
            <a:r>
              <a:rPr lang="uk-UA" sz="1800" spc="-4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сценарії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розвитку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зовнішнього</a:t>
            </a:r>
            <a:r>
              <a:rPr lang="uk-UA" sz="1800" spc="-3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контексту</a:t>
            </a:r>
            <a:endParaRPr lang="uk-UA" sz="1800" dirty="0">
              <a:solidFill>
                <a:schemeClr val="tx1"/>
              </a:solidFill>
              <a:latin typeface="Segoe UI"/>
              <a:cs typeface="Segoe UI"/>
            </a:endParaRPr>
          </a:p>
          <a:p>
            <a:pPr marL="157480" marR="5080" indent="-14541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58115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Обговорені та затверджені</a:t>
            </a:r>
            <a:r>
              <a:rPr lang="uk-UA" sz="1800" spc="-8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кроки</a:t>
            </a:r>
            <a:r>
              <a:rPr lang="uk-UA" sz="1800" spc="-4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для</a:t>
            </a:r>
            <a:r>
              <a:rPr lang="uk-UA" sz="1800" spc="-4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досягнення</a:t>
            </a:r>
            <a:r>
              <a:rPr lang="uk-UA" sz="1800" spc="-3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кожної</a:t>
            </a:r>
            <a:r>
              <a:rPr lang="uk-UA" sz="1800" spc="-3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з</a:t>
            </a:r>
            <a:r>
              <a:rPr lang="uk-UA" sz="1800" spc="-4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20" dirty="0">
                <a:solidFill>
                  <a:schemeClr val="tx1"/>
                </a:solidFill>
                <a:latin typeface="Segoe UI"/>
                <a:cs typeface="Segoe UI"/>
              </a:rPr>
              <a:t>поставлених</a:t>
            </a:r>
            <a:r>
              <a:rPr lang="uk-UA" sz="1800" spc="-3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цілей</a:t>
            </a:r>
            <a:r>
              <a:rPr lang="uk-UA" sz="1800" spc="-4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та</a:t>
            </a:r>
            <a:r>
              <a:rPr lang="uk-UA" sz="1800" spc="-5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сплановані</a:t>
            </a:r>
            <a:r>
              <a:rPr lang="uk-UA" sz="1800" spc="-3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25" dirty="0">
                <a:solidFill>
                  <a:schemeClr val="tx1"/>
                </a:solidFill>
                <a:latin typeface="Segoe UI"/>
                <a:cs typeface="Segoe UI"/>
              </a:rPr>
              <a:t>дії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на</a:t>
            </a:r>
            <a:r>
              <a:rPr lang="uk-UA" sz="1800" spc="-2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найближчий</a:t>
            </a:r>
            <a:r>
              <a:rPr lang="uk-UA" sz="1800" spc="-2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період</a:t>
            </a:r>
            <a:r>
              <a:rPr lang="uk-UA" sz="1800" spc="-2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(</a:t>
            </a:r>
            <a:r>
              <a:rPr lang="uk-UA" sz="1800" spc="-10" dirty="0" err="1">
                <a:solidFill>
                  <a:schemeClr val="tx1"/>
                </a:solidFill>
                <a:latin typeface="Segoe UI"/>
                <a:cs typeface="Segoe UI"/>
              </a:rPr>
              <a:t>стратегічність</a:t>
            </a:r>
            <a:r>
              <a:rPr lang="uk-UA" sz="1800" spc="-2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повсякденності)</a:t>
            </a:r>
            <a:endParaRPr lang="uk-UA" sz="1800" dirty="0">
              <a:solidFill>
                <a:schemeClr val="tx1"/>
              </a:solidFill>
              <a:latin typeface="Segoe UI"/>
              <a:cs typeface="Segoe UI"/>
            </a:endParaRPr>
          </a:p>
          <a:p>
            <a:pPr marL="157480" indent="-14541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58115" algn="l"/>
              </a:tabLst>
            </a:pPr>
            <a:r>
              <a:rPr lang="uk-UA" sz="1800" spc="-20" dirty="0">
                <a:solidFill>
                  <a:schemeClr val="tx1"/>
                </a:solidFill>
                <a:latin typeface="Segoe UI"/>
                <a:cs typeface="Segoe UI"/>
              </a:rPr>
              <a:t>Стратегічна</a:t>
            </a:r>
            <a:r>
              <a:rPr lang="uk-UA" sz="1800" spc="-6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команда</a:t>
            </a:r>
            <a:r>
              <a:rPr lang="uk-UA" sz="1800" spc="-2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залучена</a:t>
            </a:r>
            <a:r>
              <a:rPr lang="uk-UA" sz="1800" spc="-4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та</a:t>
            </a:r>
            <a:r>
              <a:rPr lang="uk-UA" sz="1800" spc="-2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вмотивована</a:t>
            </a:r>
            <a:r>
              <a:rPr lang="uk-UA" sz="1800" spc="-2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Segoe UI"/>
                <a:cs typeface="Segoe UI"/>
              </a:rPr>
              <a:t>реалізовувати</a:t>
            </a:r>
            <a:r>
              <a:rPr lang="uk-UA" sz="1800" spc="-4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uk-UA" sz="1800" spc="-10" dirty="0">
                <a:solidFill>
                  <a:schemeClr val="tx1"/>
                </a:solidFill>
                <a:latin typeface="Segoe UI"/>
                <a:cs typeface="Segoe UI"/>
              </a:rPr>
              <a:t>стратегію</a:t>
            </a:r>
            <a:endParaRPr lang="uk-UA" sz="180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4F9E2-59F7-78E4-3BC0-F4E902145292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spc="-1" dirty="0">
                <a:solidFill>
                  <a:srgbClr val="011893"/>
                </a:solidFill>
                <a:latin typeface="Segoe UI" panose="020B0502040204020203" pitchFamily="34" charset="0"/>
              </a:rPr>
              <a:t>КЛЮЧОВІ РЕЗУЛЬТАТИ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  <p:pic>
        <p:nvPicPr>
          <p:cNvPr id="2" name="Picture 4" descr="Facilitation overview - Andi Roberts">
            <a:extLst>
              <a:ext uri="{FF2B5EF4-FFF2-40B4-BE49-F238E27FC236}">
                <a16:creationId xmlns:a16="http://schemas.microsoft.com/office/drawing/2014/main" id="{3B1376FF-E3B2-FD2E-7128-C85210F6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63" y="2407534"/>
            <a:ext cx="4640922" cy="36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663875" y="1159591"/>
            <a:ext cx="10864249" cy="518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strike="noStrike" spc="-1" dirty="0">
              <a:latin typeface="Segoe UI" panose="020B0502040204020203" pitchFamily="34" charset="0"/>
            </a:endParaRPr>
          </a:p>
          <a:p>
            <a:pPr marL="3450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1893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Експерт</a:t>
            </a:r>
            <a:r>
              <a:rPr lang="ru-RU" sz="2000" spc="4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зі</a:t>
            </a:r>
            <a:r>
              <a:rPr lang="ru-RU" sz="2000" spc="4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стратегічного</a:t>
            </a:r>
            <a:r>
              <a:rPr lang="ru-RU" sz="2000" spc="4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spc="-10" dirty="0" err="1">
                <a:solidFill>
                  <a:schemeClr val="tx1"/>
                </a:solidFill>
                <a:latin typeface="Segoe UI"/>
                <a:cs typeface="Segoe UI"/>
              </a:rPr>
              <a:t>розвитку</a:t>
            </a:r>
            <a:r>
              <a:rPr lang="ru-RU" sz="2000" spc="-1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організацій</a:t>
            </a:r>
            <a:r>
              <a:rPr lang="ru-RU" sz="2000" dirty="0">
                <a:solidFill>
                  <a:schemeClr val="tx1"/>
                </a:solidFill>
                <a:latin typeface="Segoe UI"/>
                <a:cs typeface="Segoe UI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системної</a:t>
            </a:r>
            <a:r>
              <a:rPr lang="ru-RU" sz="200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організаційної</a:t>
            </a:r>
            <a:r>
              <a:rPr lang="ru-RU" sz="200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динаміки</a:t>
            </a:r>
            <a:r>
              <a:rPr lang="ru-RU" sz="2000" dirty="0">
                <a:solidFill>
                  <a:schemeClr val="tx1"/>
                </a:solidFill>
                <a:latin typeface="Segoe UI"/>
                <a:cs typeface="Segoe UI"/>
              </a:rPr>
              <a:t>,</a:t>
            </a:r>
            <a:r>
              <a:rPr lang="ru-RU" sz="2000" spc="10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spc="105" dirty="0" err="1">
                <a:solidFill>
                  <a:schemeClr val="tx1"/>
                </a:solidFill>
                <a:latin typeface="Segoe UI"/>
                <a:cs typeface="Segoe UI"/>
              </a:rPr>
              <a:t>управління</a:t>
            </a:r>
            <a:r>
              <a:rPr lang="ru-RU" sz="2000" spc="10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spc="105" dirty="0" err="1">
                <a:solidFill>
                  <a:schemeClr val="tx1"/>
                </a:solidFill>
                <a:latin typeface="Segoe UI"/>
                <a:cs typeface="Segoe UI"/>
              </a:rPr>
              <a:t>змінами</a:t>
            </a:r>
            <a:r>
              <a:rPr lang="ru-RU" sz="2000" spc="105" dirty="0">
                <a:solidFill>
                  <a:schemeClr val="tx1"/>
                </a:solidFill>
                <a:latin typeface="Segoe UI"/>
                <a:cs typeface="Segoe UI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прийняття</a:t>
            </a:r>
            <a:r>
              <a:rPr lang="ru-RU" sz="2000" spc="11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бізнес-</a:t>
            </a:r>
            <a:r>
              <a:rPr lang="ru-RU" sz="2000" spc="-10" dirty="0" err="1">
                <a:solidFill>
                  <a:schemeClr val="tx1"/>
                </a:solidFill>
                <a:latin typeface="Segoe UI"/>
                <a:cs typeface="Segoe UI"/>
              </a:rPr>
              <a:t>рішень</a:t>
            </a:r>
            <a:r>
              <a:rPr lang="ru-RU" sz="2000" spc="-10" dirty="0">
                <a:solidFill>
                  <a:schemeClr val="tx1"/>
                </a:solidFill>
                <a:latin typeface="Segoe UI"/>
                <a:cs typeface="Segoe UI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розвитку</a:t>
            </a:r>
            <a:r>
              <a:rPr lang="ru-RU" sz="2000" spc="8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креативності</a:t>
            </a:r>
            <a:r>
              <a:rPr lang="ru-RU" sz="2000" dirty="0">
                <a:solidFill>
                  <a:schemeClr val="tx1"/>
                </a:solidFill>
                <a:latin typeface="Segoe UI"/>
                <a:cs typeface="Segoe UI"/>
              </a:rPr>
              <a:t>,</a:t>
            </a:r>
            <a:r>
              <a:rPr lang="ru-RU" sz="2000" spc="9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spc="-10" dirty="0" err="1">
                <a:solidFill>
                  <a:schemeClr val="tx1"/>
                </a:solidFill>
                <a:latin typeface="Segoe UI"/>
                <a:cs typeface="Segoe UI"/>
              </a:rPr>
              <a:t>ведення</a:t>
            </a:r>
            <a:r>
              <a:rPr lang="ru-RU" sz="2000" spc="-1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переговорів</a:t>
            </a:r>
            <a:r>
              <a:rPr lang="ru-RU" sz="2000" dirty="0">
                <a:solidFill>
                  <a:schemeClr val="tx1"/>
                </a:solidFill>
                <a:latin typeface="Segoe UI"/>
                <a:cs typeface="Segoe UI"/>
              </a:rPr>
              <a:t>,</a:t>
            </a:r>
            <a:r>
              <a:rPr lang="ru-RU" sz="2000" spc="10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управління</a:t>
            </a:r>
            <a:r>
              <a:rPr lang="ru-RU" sz="2000" spc="10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spc="-10" dirty="0" err="1">
                <a:solidFill>
                  <a:schemeClr val="tx1"/>
                </a:solidFill>
                <a:latin typeface="Segoe UI"/>
                <a:cs typeface="Segoe UI"/>
              </a:rPr>
              <a:t>складними</a:t>
            </a:r>
            <a:r>
              <a:rPr lang="ru-RU" sz="2000" spc="-1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Segoe UI"/>
                <a:cs typeface="Segoe UI"/>
              </a:rPr>
              <a:t>комунікаціями</a:t>
            </a:r>
            <a:r>
              <a:rPr lang="ru-RU" sz="2000" dirty="0">
                <a:solidFill>
                  <a:schemeClr val="tx1"/>
                </a:solidFill>
                <a:latin typeface="Segoe UI"/>
                <a:cs typeface="Segoe UI"/>
              </a:rPr>
              <a:t>,</a:t>
            </a:r>
            <a:r>
              <a:rPr lang="ru-RU" sz="2000" spc="10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2000" strike="noStrike" spc="-1" dirty="0">
                <a:solidFill>
                  <a:schemeClr val="tx1"/>
                </a:solidFill>
                <a:latin typeface="Segoe UI" panose="020B0502040204020203" pitchFamily="34" charset="0"/>
                <a:ea typeface="Verdana Обычный"/>
              </a:rPr>
              <a:t>executive-</a:t>
            </a:r>
            <a:r>
              <a:rPr lang="uk-UA" sz="2000" strike="noStrike" spc="-1" dirty="0" err="1">
                <a:solidFill>
                  <a:schemeClr val="tx1"/>
                </a:solidFill>
                <a:latin typeface="Segoe UI" panose="020B0502040204020203" pitchFamily="34" charset="0"/>
                <a:ea typeface="Verdana Обычный"/>
              </a:rPr>
              <a:t>коуч</a:t>
            </a:r>
            <a:r>
              <a:rPr lang="uk-UA" sz="2000" strike="noStrike" spc="-1" dirty="0">
                <a:solidFill>
                  <a:schemeClr val="tx1"/>
                </a:solidFill>
                <a:latin typeface="Segoe UI" panose="020B0502040204020203" pitchFamily="34" charset="0"/>
                <a:ea typeface="Verdana Обычный"/>
              </a:rPr>
              <a:t>, </a:t>
            </a:r>
            <a:r>
              <a:rPr lang="uk-UA" sz="2000" strike="noStrike" spc="-1" dirty="0" err="1">
                <a:solidFill>
                  <a:schemeClr val="tx1"/>
                </a:solidFill>
                <a:latin typeface="Segoe UI" panose="020B0502040204020203" pitchFamily="34" charset="0"/>
                <a:ea typeface="Verdana Обычный"/>
              </a:rPr>
              <a:t>фасилітатор</a:t>
            </a:r>
            <a:r>
              <a:rPr lang="uk-UA" sz="2000" strike="noStrike" spc="-1" dirty="0">
                <a:solidFill>
                  <a:schemeClr val="tx1"/>
                </a:solidFill>
                <a:latin typeface="Segoe UI" panose="020B0502040204020203" pitchFamily="34" charset="0"/>
                <a:ea typeface="Verdana Обычный"/>
              </a:rPr>
              <a:t>, організаційний психолог</a:t>
            </a:r>
            <a:endParaRPr lang="uk-UA" sz="2000" strike="noStrike" spc="-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3450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1893"/>
              </a:buClr>
              <a:buFont typeface="Arial" panose="020B0604020202020204" pitchFamily="34" charset="0"/>
              <a:buChar char="•"/>
            </a:pPr>
            <a:r>
              <a:rPr lang="uk-UA" sz="2000" strike="noStrike" spc="-1" dirty="0">
                <a:solidFill>
                  <a:srgbClr val="000000"/>
                </a:solidFill>
                <a:latin typeface="Segoe UI" panose="020B0502040204020203" pitchFamily="34" charset="0"/>
                <a:ea typeface="Verdana Обычный"/>
              </a:rPr>
              <a:t>Понад 5 000 годин проведення організаційних сесій, 25 000 годин тренінгу, 5 000 годин персонального </a:t>
            </a:r>
            <a:r>
              <a:rPr lang="uk-UA" sz="2000" strike="noStrike" spc="-1" dirty="0" err="1">
                <a:solidFill>
                  <a:srgbClr val="000000"/>
                </a:solidFill>
                <a:latin typeface="Segoe UI" panose="020B0502040204020203" pitchFamily="34" charset="0"/>
                <a:ea typeface="Verdana Обычный"/>
              </a:rPr>
              <a:t>коучига</a:t>
            </a:r>
            <a:r>
              <a:rPr lang="uk-UA" sz="2000" strike="noStrike" spc="-1" dirty="0">
                <a:solidFill>
                  <a:srgbClr val="000000"/>
                </a:solidFill>
                <a:latin typeface="Segoe UI" panose="020B0502040204020203" pitchFamily="34" charset="0"/>
                <a:ea typeface="Verdana Обычный"/>
              </a:rPr>
              <a:t>.</a:t>
            </a:r>
            <a:endParaRPr lang="uk-UA" sz="2000" strike="noStrike" spc="-1" dirty="0">
              <a:latin typeface="Segoe UI" panose="020B0502040204020203" pitchFamily="34" charset="0"/>
            </a:endParaRPr>
          </a:p>
          <a:p>
            <a:pPr marL="3450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1893"/>
              </a:buClr>
              <a:buFont typeface="Arial" panose="020B0604020202020204" pitchFamily="34" charset="0"/>
              <a:buChar char="•"/>
            </a:pPr>
            <a:r>
              <a:rPr lang="uk-UA" sz="2000" strike="noStrike" spc="-1" dirty="0">
                <a:solidFill>
                  <a:srgbClr val="000000"/>
                </a:solidFill>
                <a:latin typeface="Segoe UI" panose="020B0502040204020203" pitchFamily="34" charset="0"/>
                <a:ea typeface="Verdana Обычный"/>
              </a:rPr>
              <a:t>Міжнародна сертифікація в галузі </a:t>
            </a:r>
            <a:r>
              <a:rPr lang="uk-UA" sz="2000" spc="-1" dirty="0">
                <a:latin typeface="Segoe UI" panose="020B0502040204020203" pitchFamily="34" charset="0"/>
                <a:ea typeface="Verdana Обычный"/>
              </a:rPr>
              <a:t>організаційного розвитку, </a:t>
            </a:r>
            <a:r>
              <a:rPr lang="uk-UA" sz="2000" strike="noStrike" spc="-1" dirty="0">
                <a:solidFill>
                  <a:srgbClr val="000000"/>
                </a:solidFill>
                <a:latin typeface="Segoe UI" panose="020B0502040204020203" pitchFamily="34" charset="0"/>
                <a:ea typeface="Verdana Обычный"/>
              </a:rPr>
              <a:t>управління змінами, розвитку управлінського мислення. </a:t>
            </a:r>
          </a:p>
          <a:p>
            <a:pPr marL="3450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1893"/>
              </a:buClr>
              <a:buFont typeface="Arial" panose="020B0604020202020204" pitchFamily="34" charset="0"/>
              <a:buChar char="•"/>
            </a:pPr>
            <a:r>
              <a:rPr lang="uk-UA" sz="2000" strike="noStrike" spc="-1" dirty="0">
                <a:solidFill>
                  <a:srgbClr val="000000"/>
                </a:solidFill>
                <a:latin typeface="Segoe UI" panose="020B0502040204020203" pitchFamily="34" charset="0"/>
                <a:ea typeface="Verdana Обычный"/>
              </a:rPr>
              <a:t>Проходив підготовку у провідних фахівців із США, Великобританії, Ізраїлю, Німеччини, Швейцарії, Австрії.</a:t>
            </a:r>
            <a:endParaRPr lang="uk-UA" sz="2000" strike="noStrike" spc="-1" dirty="0">
              <a:latin typeface="Segoe UI" panose="020B0502040204020203" pitchFamily="34" charset="0"/>
            </a:endParaRPr>
          </a:p>
          <a:p>
            <a:pPr marL="3450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1893"/>
              </a:buClr>
              <a:buFont typeface="Arial" panose="020B0604020202020204" pitchFamily="34" charset="0"/>
              <a:buChar char="•"/>
            </a:pPr>
            <a:r>
              <a:rPr lang="uk-UA" sz="2000" strike="noStrike" spc="-1" dirty="0">
                <a:solidFill>
                  <a:srgbClr val="000000"/>
                </a:solidFill>
                <a:latin typeface="Segoe UI" panose="020B0502040204020203" pitchFamily="34" charset="0"/>
                <a:ea typeface="Verdana Обычный"/>
              </a:rPr>
              <a:t>Серед клієнтів: провідні українські та міжнародні компанії у різних секторах бізнесу. Досвід співпраці з топ-менеджментом більше ніж 200 компаній</a:t>
            </a:r>
            <a:endParaRPr lang="uk-UA" sz="2000" strike="noStrike" spc="-1" dirty="0">
              <a:latin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800" strike="noStrike" spc="-1" dirty="0">
              <a:latin typeface="Segoe UI" panose="020B0502040204020203" pitchFamily="34" charset="0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2889968" y="619764"/>
            <a:ext cx="4310280" cy="70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strike="noStrike" spc="-1" dirty="0">
                <a:solidFill>
                  <a:srgbClr val="005493"/>
                </a:solidFill>
                <a:latin typeface="Segoe UI" panose="020B0502040204020203" pitchFamily="34" charset="0"/>
                <a:ea typeface="Segoe UI Black"/>
              </a:rPr>
              <a:t>  </a:t>
            </a:r>
            <a:endParaRPr lang="ru-RU" sz="28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7D44148-56ED-73E4-5ED0-420F1B7B9E39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3200" spc="-1" dirty="0">
                <a:solidFill>
                  <a:srgbClr val="011893"/>
                </a:solidFill>
                <a:latin typeface="Segoe UI" panose="020B0502040204020203" pitchFamily="34" charset="0"/>
              </a:rPr>
              <a:t>ФАСІЛІТАТОР </a:t>
            </a:r>
            <a:r>
              <a:rPr lang="ru-RU" sz="3200" strike="noStrike" spc="-1" dirty="0">
                <a:solidFill>
                  <a:srgbClr val="011893"/>
                </a:solidFill>
                <a:latin typeface="Segoe UI" panose="020B0502040204020203" pitchFamily="34" charset="0"/>
                <a:ea typeface="Segoe UI Black"/>
              </a:rPr>
              <a:t>ЛЕОНІД БОГДАНОВ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E39F80E7-2575-E258-05D5-02300495BDF1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3200" spc="-1" dirty="0">
                <a:solidFill>
                  <a:srgbClr val="011893"/>
                </a:solidFill>
                <a:latin typeface="Segoe UI" panose="020B0502040204020203" pitchFamily="34" charset="0"/>
              </a:rPr>
              <a:t>ВІДГУКИ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90CB6E-0605-5539-31BD-8DAAE574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236" y="492441"/>
            <a:ext cx="3125086" cy="42995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534209-85F9-4E7A-565B-2A4ABDB5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322" y="465391"/>
            <a:ext cx="2920678" cy="6392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C4C01-F729-E52A-22F5-213D31E0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016" y="3836609"/>
            <a:ext cx="2640743" cy="3021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3270E1-6909-A5BF-A3C8-63F9A311D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222" y="492441"/>
            <a:ext cx="3151543" cy="3344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5D7658-2896-B909-1DD3-D2675E71B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66010" y="4126060"/>
            <a:ext cx="2389533" cy="27532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0E144E-9159-9F0D-ABA7-7D258DEB6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70" y="3970664"/>
            <a:ext cx="3613040" cy="27532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A881BB-2D4E-186F-651F-A919354089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5" y="561502"/>
            <a:ext cx="2861883" cy="3445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B77605-4177-BE87-96D7-67958C41C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2" y="525339"/>
            <a:ext cx="2861883" cy="34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94F9E2-59F7-78E4-3BC0-F4E902145292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spc="-1" dirty="0">
                <a:solidFill>
                  <a:srgbClr val="011893"/>
                </a:solidFill>
                <a:latin typeface="Segoe UI" panose="020B0502040204020203" pitchFamily="34" charset="0"/>
              </a:rPr>
              <a:t>ФОРМАТ ТА ФОРМА ПРОВЕДЕННЯ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B7CAFF-1FAD-8A3D-4940-41DD1F5B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987710"/>
            <a:ext cx="5157787" cy="823912"/>
          </a:xfrm>
        </p:spPr>
        <p:txBody>
          <a:bodyPr/>
          <a:lstStyle/>
          <a:p>
            <a:pPr algn="ctr"/>
            <a:r>
              <a:rPr lang="ru-RU" sz="2400" b="0" dirty="0">
                <a:solidFill>
                  <a:srgbClr val="011893"/>
                </a:solidFill>
                <a:latin typeface="Segoe UI" panose="020B0502040204020203" pitchFamily="34" charset="0"/>
                <a:cs typeface="Segoe UI"/>
              </a:rPr>
              <a:t>ФОРМАТ</a:t>
            </a:r>
            <a:r>
              <a:rPr lang="ru-RU" sz="2400" b="0" spc="155" dirty="0">
                <a:solidFill>
                  <a:srgbClr val="011893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ru-RU" sz="2400" b="0" spc="-10" dirty="0">
                <a:solidFill>
                  <a:srgbClr val="011893"/>
                </a:solidFill>
                <a:latin typeface="Segoe UI" panose="020B0502040204020203" pitchFamily="34" charset="0"/>
                <a:cs typeface="Segoe UI"/>
              </a:rPr>
              <a:t>ПРОВЕДЕННЯ</a:t>
            </a:r>
            <a:endParaRPr lang="ru-RU" sz="2400" b="0" dirty="0">
              <a:solidFill>
                <a:srgbClr val="011893"/>
              </a:solidFill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0D6199-AA3E-DF57-822C-7653B2BDE8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38213" y="2134961"/>
            <a:ext cx="5157787" cy="3684588"/>
          </a:xfrm>
        </p:spPr>
        <p:txBody>
          <a:bodyPr/>
          <a:lstStyle/>
          <a:p>
            <a:r>
              <a:rPr lang="ru-RU" sz="2800" spc="-3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Захід</a:t>
            </a:r>
            <a:r>
              <a:rPr lang="ru-RU" sz="2800" spc="-8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ru-RU" sz="28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проходить</a:t>
            </a:r>
            <a:r>
              <a:rPr lang="ru-RU" sz="28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</a:t>
            </a:r>
            <a:r>
              <a:rPr lang="ru-RU" sz="2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ru-RU" sz="28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офлайн/онлайн/гибридному </a:t>
            </a:r>
            <a:r>
              <a:rPr lang="ru-RU" sz="2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форматах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10AFA98-CCCD-6B87-9C75-8A5871CBABB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70625" y="987710"/>
            <a:ext cx="5183188" cy="823912"/>
          </a:xfrm>
        </p:spPr>
        <p:txBody>
          <a:bodyPr/>
          <a:lstStyle/>
          <a:p>
            <a:pPr algn="ctr"/>
            <a:r>
              <a:rPr lang="ru-RU" sz="2400" b="0" dirty="0">
                <a:solidFill>
                  <a:srgbClr val="011893"/>
                </a:solidFill>
                <a:latin typeface="Segoe UI" panose="020B0502040204020203" pitchFamily="34" charset="0"/>
                <a:cs typeface="Segoe UI"/>
              </a:rPr>
              <a:t>ФОРМА</a:t>
            </a:r>
            <a:r>
              <a:rPr lang="ru-RU" sz="2400" b="0" spc="215" dirty="0">
                <a:solidFill>
                  <a:srgbClr val="011893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ru-RU" sz="2400" b="0" spc="-10" dirty="0">
                <a:solidFill>
                  <a:srgbClr val="011893"/>
                </a:solidFill>
                <a:latin typeface="Segoe UI" panose="020B0502040204020203" pitchFamily="34" charset="0"/>
                <a:cs typeface="Segoe UI"/>
              </a:rPr>
              <a:t>ПРОВЕДЕННЯ</a:t>
            </a:r>
            <a:endParaRPr lang="ru-RU" sz="2400" b="0" dirty="0">
              <a:solidFill>
                <a:srgbClr val="011893"/>
              </a:solidFill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9F68F9B-610C-044F-7CDD-D5A226F0FB6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270624" y="2134960"/>
            <a:ext cx="5322661" cy="4276725"/>
          </a:xfrm>
        </p:spPr>
        <p:txBody>
          <a:bodyPr>
            <a:normAutofit fontScale="47500" lnSpcReduction="20000"/>
          </a:bodyPr>
          <a:lstStyle/>
          <a:p>
            <a:pPr marL="120650" marR="5080" indent="-10858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21285" algn="l"/>
              </a:tabLst>
            </a:pP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Сесія</a:t>
            </a:r>
            <a:r>
              <a:rPr lang="uk-UA" sz="33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проходить</a:t>
            </a:r>
            <a:r>
              <a:rPr lang="uk-UA" sz="33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з</a:t>
            </a:r>
            <a:r>
              <a:rPr lang="uk-UA" sz="3300" spc="-5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повним</a:t>
            </a:r>
            <a:r>
              <a:rPr lang="uk-UA" sz="33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залученням</a:t>
            </a:r>
            <a:r>
              <a:rPr lang="uk-UA" sz="33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</a:t>
            </a:r>
            <a:r>
              <a:rPr lang="uk-UA" sz="3300" spc="-3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формі</a:t>
            </a:r>
            <a:r>
              <a:rPr lang="uk-UA" sz="33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стратегічного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діалогу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між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учасниками,</a:t>
            </a:r>
            <a:r>
              <a:rPr lang="uk-UA" sz="3300" spc="-7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</a:t>
            </a:r>
            <a:r>
              <a:rPr lang="uk-UA" sz="33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процесі</a:t>
            </a:r>
            <a:r>
              <a:rPr lang="uk-UA" sz="33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якого</a:t>
            </a:r>
            <a:r>
              <a:rPr lang="uk-UA" sz="33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комплексно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обговорюються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та</a:t>
            </a:r>
            <a:r>
              <a:rPr lang="uk-UA" sz="33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узгоджено </a:t>
            </a:r>
            <a:r>
              <a:rPr lang="uk-UA" sz="3300" spc="-2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приймаються</a:t>
            </a:r>
            <a:r>
              <a:rPr lang="uk-UA" sz="33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обґрунтовані</a:t>
            </a:r>
            <a:r>
              <a:rPr lang="uk-UA" sz="33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стратегічні</a:t>
            </a:r>
            <a:r>
              <a:rPr lang="uk-UA" sz="3300" spc="-1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рішення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та</a:t>
            </a:r>
            <a:r>
              <a:rPr lang="uk-UA" sz="33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формуються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плани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їх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реалізації.</a:t>
            </a:r>
            <a:endParaRPr lang="uk-UA" sz="330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  <a:p>
            <a:pPr marL="120650" marR="589280" indent="-10858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21285" algn="l"/>
              </a:tabLst>
            </a:pP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Сесію</a:t>
            </a:r>
            <a:r>
              <a:rPr lang="uk-UA" sz="33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2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проходить</a:t>
            </a:r>
            <a:r>
              <a:rPr lang="uk-UA" sz="3300" spc="-3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по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алгоритмізованому</a:t>
            </a:r>
            <a:r>
              <a:rPr lang="uk-UA" sz="3300" spc="-3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процесу,</a:t>
            </a:r>
            <a:r>
              <a:rPr lang="uk-UA" sz="3300" spc="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на</a:t>
            </a:r>
            <a:r>
              <a:rPr lang="uk-UA" sz="33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основі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якого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формується</a:t>
            </a:r>
            <a:r>
              <a:rPr lang="uk-UA" sz="3300" spc="-6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фрейм</a:t>
            </a:r>
            <a:r>
              <a:rPr lang="uk-UA" sz="3300" spc="-6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стратегічного</a:t>
            </a:r>
            <a:r>
              <a:rPr lang="uk-UA" sz="33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33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плану.</a:t>
            </a:r>
          </a:p>
          <a:p>
            <a:pPr marL="120650" marR="589280" indent="-10858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121285" algn="l"/>
              </a:tabLst>
            </a:pPr>
            <a:r>
              <a:rPr lang="uk-UA" sz="33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Для підвищення активності та розвитку стратегічного мислення учасників використовуються ділові ігри, рухомі та інтелектуальні вправи, інструменти </a:t>
            </a:r>
            <a:r>
              <a:rPr lang="uk-UA" sz="330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фасилітації</a:t>
            </a:r>
            <a:endParaRPr lang="uk-UA" sz="330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  <a:p>
            <a:endParaRPr lang="ru-UA" dirty="0">
              <a:latin typeface="Segoe UI" panose="020B0502040204020203" pitchFamily="34" charset="0"/>
            </a:endParaRPr>
          </a:p>
        </p:txBody>
      </p:sp>
      <p:pic>
        <p:nvPicPr>
          <p:cNvPr id="2050" name="Picture 2" descr="What is Design Facilitation and How to Host Your First Session?">
            <a:extLst>
              <a:ext uri="{FF2B5EF4-FFF2-40B4-BE49-F238E27FC236}">
                <a16:creationId xmlns:a16="http://schemas.microsoft.com/office/drawing/2014/main" id="{7AA64F30-3290-77DE-066F-DE61E4D3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9" y="3429000"/>
            <a:ext cx="5312226" cy="26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7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F17233-F6F4-A93D-3C10-E51888F9DB68}"/>
              </a:ext>
            </a:extLst>
          </p:cNvPr>
          <p:cNvSpPr txBox="1"/>
          <p:nvPr/>
        </p:nvSpPr>
        <p:spPr>
          <a:xfrm>
            <a:off x="401443" y="827628"/>
            <a:ext cx="11703471" cy="3432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01930" algn="l"/>
              </a:tabLst>
            </a:pPr>
            <a:r>
              <a:rPr lang="uk-UA" sz="20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Фасилітатор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відповідає за якість організації процесу, а команда за якість </a:t>
            </a:r>
            <a:r>
              <a:rPr lang="uk-UA" sz="20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створенного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результату.</a:t>
            </a:r>
          </a:p>
          <a:p>
            <a:pPr marL="201295" indent="-11048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01930" algn="l"/>
              </a:tabLst>
            </a:pP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Ведення</a:t>
            </a:r>
            <a:r>
              <a:rPr lang="uk-UA" sz="2000" spc="-8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процесу</a:t>
            </a:r>
            <a:r>
              <a:rPr lang="uk-UA" sz="2000" spc="-3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на</a:t>
            </a:r>
            <a:r>
              <a:rPr lang="uk-UA" sz="2000" spc="-2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змістовному</a:t>
            </a:r>
            <a:r>
              <a:rPr lang="uk-UA" sz="20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рівні</a:t>
            </a:r>
            <a:r>
              <a:rPr lang="uk-UA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та</a:t>
            </a:r>
            <a:r>
              <a:rPr lang="uk-UA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рівні</a:t>
            </a:r>
            <a:r>
              <a:rPr lang="uk-UA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групової</a:t>
            </a: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динаміки</a:t>
            </a:r>
            <a:endParaRPr lang="uk-UA" sz="200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  <a:p>
            <a:pPr marL="201295" marR="28575" indent="-1098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01930" algn="l"/>
              </a:tabLst>
            </a:pP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Підтримка</a:t>
            </a:r>
            <a:r>
              <a:rPr lang="uk-UA" sz="2000" spc="-6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продуктивної</a:t>
            </a:r>
            <a:r>
              <a:rPr lang="uk-UA" sz="2000" spc="-2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командної</a:t>
            </a:r>
            <a:r>
              <a:rPr lang="uk-UA" sz="2000" spc="-1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атмосфери</a:t>
            </a:r>
            <a:r>
              <a:rPr lang="uk-UA" sz="20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і</a:t>
            </a:r>
            <a:r>
              <a:rPr lang="uk-UA" sz="2000" spc="-2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продуктивної</a:t>
            </a:r>
            <a:r>
              <a:rPr lang="uk-UA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командної роботи</a:t>
            </a:r>
            <a:endParaRPr lang="uk-UA" sz="200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  <a:p>
            <a:pPr marL="201295" marR="5080" indent="-1098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01930" algn="l"/>
              </a:tabLst>
            </a:pP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Підтримка</a:t>
            </a:r>
            <a:r>
              <a:rPr lang="uk-UA" sz="2000" spc="-8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стратегічного</a:t>
            </a:r>
            <a:r>
              <a:rPr lang="uk-UA" sz="2000" spc="-1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діалогу</a:t>
            </a:r>
            <a:r>
              <a:rPr lang="uk-UA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та</a:t>
            </a:r>
            <a:r>
              <a:rPr lang="uk-UA" sz="2000" spc="-5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спрямування</a:t>
            </a:r>
            <a:r>
              <a:rPr lang="uk-UA" sz="2000" spc="-5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мислення</a:t>
            </a:r>
            <a:r>
              <a:rPr lang="uk-UA" sz="20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на</a:t>
            </a: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стратегічні питання,</a:t>
            </a:r>
            <a:r>
              <a:rPr lang="uk-UA" sz="2000" spc="-8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сприяння</a:t>
            </a:r>
            <a:r>
              <a:rPr lang="uk-UA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учасникам</a:t>
            </a: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у</a:t>
            </a:r>
            <a:r>
              <a:rPr lang="uk-UA" sz="20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виробленні</a:t>
            </a:r>
            <a:r>
              <a:rPr lang="uk-UA" sz="20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спільних</a:t>
            </a:r>
            <a:r>
              <a:rPr lang="uk-UA" sz="20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смислів</a:t>
            </a: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та</a:t>
            </a:r>
            <a:r>
              <a:rPr lang="uk-UA" sz="20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створенні твердих</a:t>
            </a:r>
            <a:r>
              <a:rPr lang="uk-UA" sz="2000" spc="-3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домовленостей</a:t>
            </a:r>
            <a:endParaRPr lang="uk-UA" sz="200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  <a:p>
            <a:pPr marL="201295" indent="-11048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01930" algn="l"/>
              </a:tabLst>
            </a:pP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Надання</a:t>
            </a:r>
            <a:r>
              <a:rPr lang="uk-UA" sz="2000" spc="-8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інструментів</a:t>
            </a:r>
            <a:r>
              <a:rPr lang="uk-UA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для</a:t>
            </a:r>
            <a:r>
              <a:rPr lang="uk-UA" sz="2000" spc="-55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змістовного</a:t>
            </a:r>
            <a:r>
              <a:rPr lang="uk-UA" sz="2000" spc="-5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просування</a:t>
            </a:r>
            <a:r>
              <a:rPr lang="uk-UA" sz="2000" spc="-4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та</a:t>
            </a:r>
            <a:r>
              <a:rPr lang="uk-UA" sz="2000" spc="-5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фіксації</a:t>
            </a:r>
            <a:r>
              <a:rPr lang="uk-UA" sz="2000" spc="-5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</a:t>
            </a:r>
            <a:r>
              <a:rPr lang="uk-UA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інформації</a:t>
            </a:r>
            <a:endParaRPr lang="uk-UA" sz="200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4F9E2-59F7-78E4-3BC0-F4E902145292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spc="-1" dirty="0">
                <a:solidFill>
                  <a:srgbClr val="011893"/>
                </a:solidFill>
                <a:latin typeface="Segoe UI" panose="020B0502040204020203" pitchFamily="34" charset="0"/>
              </a:rPr>
              <a:t>РОЛЬ ФАСИЛІТАТОРА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  <p:pic>
        <p:nvPicPr>
          <p:cNvPr id="1026" name="Picture 2" descr="How We Work: Graphic Facilitation Methods &amp; Models | The Grove">
            <a:extLst>
              <a:ext uri="{FF2B5EF4-FFF2-40B4-BE49-F238E27FC236}">
                <a16:creationId xmlns:a16="http://schemas.microsoft.com/office/drawing/2014/main" id="{47F1CD10-9F7E-AFA4-F98C-E4A2D0B5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49" y="4299857"/>
            <a:ext cx="5252007" cy="24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" descr="page18image314285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63" y="3853684"/>
            <a:ext cx="10861589" cy="50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6"/>
          <p:cNvGrpSpPr/>
          <p:nvPr/>
        </p:nvGrpSpPr>
        <p:grpSpPr>
          <a:xfrm>
            <a:off x="98750" y="2849941"/>
            <a:ext cx="799071" cy="947844"/>
            <a:chOff x="992659" y="2858529"/>
            <a:chExt cx="584200" cy="698500"/>
          </a:xfrm>
        </p:grpSpPr>
        <p:pic>
          <p:nvPicPr>
            <p:cNvPr id="344" name="Google Shape;344;p6" descr="page18image314254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1</a:t>
              </a:r>
              <a:r>
                <a:rPr lang="ru-RU" sz="20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6"/>
          <p:cNvGrpSpPr/>
          <p:nvPr/>
        </p:nvGrpSpPr>
        <p:grpSpPr>
          <a:xfrm>
            <a:off x="1501895" y="2849941"/>
            <a:ext cx="799071" cy="947844"/>
            <a:chOff x="992659" y="2858529"/>
            <a:chExt cx="584200" cy="698500"/>
          </a:xfrm>
        </p:grpSpPr>
        <p:pic>
          <p:nvPicPr>
            <p:cNvPr id="347" name="Google Shape;347;p6" descr="page18image3142547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2</a:t>
              </a:r>
              <a:r>
                <a:rPr lang="ru-RU" sz="20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6"/>
          <p:cNvGrpSpPr/>
          <p:nvPr/>
        </p:nvGrpSpPr>
        <p:grpSpPr>
          <a:xfrm>
            <a:off x="3029578" y="2813219"/>
            <a:ext cx="799071" cy="947844"/>
            <a:chOff x="992659" y="2858529"/>
            <a:chExt cx="584200" cy="698500"/>
          </a:xfrm>
        </p:grpSpPr>
        <p:pic>
          <p:nvPicPr>
            <p:cNvPr id="350" name="Google Shape;350;p6" descr="page18image3142547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3</a:t>
              </a:r>
              <a:r>
                <a:rPr lang="ru-RU" sz="20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43226" y="2838171"/>
            <a:ext cx="799071" cy="947844"/>
            <a:chOff x="992659" y="2858529"/>
            <a:chExt cx="584200" cy="698500"/>
          </a:xfrm>
        </p:grpSpPr>
        <p:pic>
          <p:nvPicPr>
            <p:cNvPr id="353" name="Google Shape;353;p6" descr="page18image3142547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4</a:t>
              </a:r>
              <a:r>
                <a:rPr lang="ru-RU" sz="20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6"/>
          <p:cNvGrpSpPr/>
          <p:nvPr/>
        </p:nvGrpSpPr>
        <p:grpSpPr>
          <a:xfrm>
            <a:off x="6139549" y="2793147"/>
            <a:ext cx="799071" cy="947844"/>
            <a:chOff x="992659" y="2858529"/>
            <a:chExt cx="584200" cy="698500"/>
          </a:xfrm>
        </p:grpSpPr>
        <p:pic>
          <p:nvPicPr>
            <p:cNvPr id="356" name="Google Shape;356;p6" descr="page18image3142547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5</a:t>
              </a:r>
              <a:r>
                <a:rPr lang="ru-RU" sz="20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6"/>
          <p:cNvGrpSpPr/>
          <p:nvPr/>
        </p:nvGrpSpPr>
        <p:grpSpPr>
          <a:xfrm>
            <a:off x="7686607" y="2791967"/>
            <a:ext cx="799071" cy="947844"/>
            <a:chOff x="992659" y="2858529"/>
            <a:chExt cx="584200" cy="698500"/>
          </a:xfrm>
        </p:grpSpPr>
        <p:pic>
          <p:nvPicPr>
            <p:cNvPr id="359" name="Google Shape;359;p6" descr="page18image3142547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6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6"/>
          <p:cNvSpPr txBox="1"/>
          <p:nvPr/>
        </p:nvSpPr>
        <p:spPr>
          <a:xfrm>
            <a:off x="-432508" y="3972227"/>
            <a:ext cx="1861586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ru-RU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ЗАПУСК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937223" y="3983328"/>
            <a:ext cx="2028191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ru-RU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ІНТЕРВ’Ю З УЧАСНИКАМИ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4" name="Google Shape;364;p6"/>
          <p:cNvSpPr txBox="1"/>
          <p:nvPr/>
        </p:nvSpPr>
        <p:spPr>
          <a:xfrm>
            <a:off x="2498320" y="3983328"/>
            <a:ext cx="1861586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ru-RU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ОБГОВОРЕННЯ РЕЗУЛЬТАТІВ ІНТЕРВ’Ю ТА КОРЕКЦІЯ ПРОГРАМИ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5" name="Google Shape;365;p6"/>
          <p:cNvSpPr txBox="1"/>
          <p:nvPr/>
        </p:nvSpPr>
        <p:spPr>
          <a:xfrm>
            <a:off x="4130906" y="3962611"/>
            <a:ext cx="1861586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uk-UA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ПРОВЕДЕННЯ СТРАТЕГІЧНОЇ СЕСІЇ/ МОДУЛІВ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7" name="Google Shape;367;p6"/>
          <p:cNvSpPr txBox="1"/>
          <p:nvPr/>
        </p:nvSpPr>
        <p:spPr>
          <a:xfrm>
            <a:off x="7071688" y="3933436"/>
            <a:ext cx="2092386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ru-RU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ЗУСТРІЧ ЗА РЕЗУЛЬТАТАМИ СЕСІЇ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8" name="Google Shape;368;p6"/>
          <p:cNvSpPr txBox="1"/>
          <p:nvPr/>
        </p:nvSpPr>
        <p:spPr>
          <a:xfrm>
            <a:off x="8863585" y="3946946"/>
            <a:ext cx="1861586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2"/>
              </a:buClr>
              <a:buSzPts val="1600"/>
            </a:pPr>
            <a:r>
              <a:rPr lang="ru-RU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СУПРОВІД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9" name="Google Shape;369;p6"/>
          <p:cNvSpPr txBox="1"/>
          <p:nvPr/>
        </p:nvSpPr>
        <p:spPr>
          <a:xfrm>
            <a:off x="10135973" y="3944257"/>
            <a:ext cx="2092386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ru-RU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ЗАВЕРШЕННЯ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70" name="Google Shape;370;p6"/>
          <p:cNvGrpSpPr/>
          <p:nvPr/>
        </p:nvGrpSpPr>
        <p:grpSpPr>
          <a:xfrm>
            <a:off x="9336902" y="2819263"/>
            <a:ext cx="799071" cy="947844"/>
            <a:chOff x="992659" y="2858529"/>
            <a:chExt cx="584200" cy="698500"/>
          </a:xfrm>
        </p:grpSpPr>
        <p:pic>
          <p:nvPicPr>
            <p:cNvPr id="371" name="Google Shape;371;p6" descr="page18image3142547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7</a:t>
              </a:r>
              <a:r>
                <a:rPr lang="ru-RU" sz="20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6"/>
          <p:cNvGrpSpPr/>
          <p:nvPr/>
        </p:nvGrpSpPr>
        <p:grpSpPr>
          <a:xfrm>
            <a:off x="10903284" y="2780118"/>
            <a:ext cx="799071" cy="947844"/>
            <a:chOff x="992659" y="2858529"/>
            <a:chExt cx="584200" cy="698500"/>
          </a:xfrm>
        </p:grpSpPr>
        <p:pic>
          <p:nvPicPr>
            <p:cNvPr id="374" name="Google Shape;374;p6" descr="page18image3142547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92659" y="2858529"/>
              <a:ext cx="5842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6"/>
            <p:cNvSpPr txBox="1"/>
            <p:nvPr/>
          </p:nvSpPr>
          <p:spPr>
            <a:xfrm>
              <a:off x="1089110" y="3012423"/>
              <a:ext cx="391298" cy="340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8</a:t>
              </a:r>
              <a:r>
                <a:rPr lang="ru-RU" sz="2000" dirty="0">
                  <a:solidFill>
                    <a:srgbClr val="FFFFFF"/>
                  </a:solidFill>
                  <a:latin typeface="Segoe UI" panose="020B0502040204020203" pitchFamily="34" charset="0"/>
                  <a:ea typeface="Segoe UI Symbol" panose="020B0502040204020203" pitchFamily="34" charset="0"/>
                  <a:sym typeface="Arial"/>
                </a:rPr>
                <a:t>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6" name="Google Shape;376;p6" descr="page18image314289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>
            <a:off x="230676" y="4362169"/>
            <a:ext cx="584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0A07075A-CBFD-04BB-A07D-2DB912986F0C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spc="-1" dirty="0">
                <a:solidFill>
                  <a:srgbClr val="011893"/>
                </a:solidFill>
                <a:latin typeface="Segoe UI" panose="020B0502040204020203" pitchFamily="34" charset="0"/>
              </a:rPr>
              <a:t>МАПА СТРАТЕГІЧНОГО ПРОЄКТУ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Google Shape;367;p6">
            <a:extLst>
              <a:ext uri="{FF2B5EF4-FFF2-40B4-BE49-F238E27FC236}">
                <a16:creationId xmlns:a16="http://schemas.microsoft.com/office/drawing/2014/main" id="{698978D6-CB4D-13F0-70C6-4F0582A33EB6}"/>
              </a:ext>
            </a:extLst>
          </p:cNvPr>
          <p:cNvSpPr txBox="1"/>
          <p:nvPr/>
        </p:nvSpPr>
        <p:spPr>
          <a:xfrm>
            <a:off x="5807280" y="3949821"/>
            <a:ext cx="1674223" cy="70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ru-RU" dirty="0">
                <a:solidFill>
                  <a:schemeClr val="dk2"/>
                </a:solidFill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ПІДГОТОВКА ЗВІТУ</a:t>
            </a:r>
            <a:endParaRPr dirty="0">
              <a:solidFill>
                <a:schemeClr val="dk2"/>
              </a:solidFill>
              <a:latin typeface="Segoe UI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6274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6F6A3CBB-9F28-C177-79A9-081CF9BA8343}"/>
              </a:ext>
            </a:extLst>
          </p:cNvPr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strike="noStrike" spc="-1" dirty="0">
                <a:solidFill>
                  <a:srgbClr val="011893"/>
                </a:solidFill>
                <a:latin typeface="Segoe UI" panose="020B0502040204020203" pitchFamily="34" charset="0"/>
              </a:rPr>
              <a:t>ОСНОВНІ ЗМІСТОВНІ БЛОКИ СТРАТЕГІЧНОЇ СЕСІЇ</a:t>
            </a:r>
            <a:endParaRPr lang="uk-UA" sz="3200" strike="noStrike" spc="-1" dirty="0">
              <a:solidFill>
                <a:srgbClr val="011893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14620-2ADB-CADB-FD1A-747F60324898}"/>
              </a:ext>
            </a:extLst>
          </p:cNvPr>
          <p:cNvSpPr txBox="1"/>
          <p:nvPr/>
        </p:nvSpPr>
        <p:spPr>
          <a:xfrm>
            <a:off x="401443" y="654007"/>
            <a:ext cx="11703471" cy="6815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Вступ до сесії та створення позитивної робочої атмосфери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Введення в контекст та налаштування стратегічного способу мислення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Особливості формування стратегії розвитку організації в умовах невизначеності та динамічних змін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Ретроспектива попереднього стратегічного періоду та здобуття уроків досвіду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Формування стратегічного бачення наступного стратегічного періоду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Синхронізація стратегічного бачення з ДНК організації (місія та </a:t>
            </a:r>
            <a:r>
              <a:rPr lang="uk-UA" sz="18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ціності</a:t>
            </a: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) та очікуваннями </a:t>
            </a:r>
            <a:r>
              <a:rPr lang="uk-UA" sz="18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стейкхолдерів</a:t>
            </a:r>
            <a:endParaRPr lang="uk-UA" sz="1800" spc="-1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Виділення ключових стратегічних напрямів та постановка стратегічних цілей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Визначення ключових викликів на шляху до досягнення цілей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Прогнозування стратегічних сценаріїв майбутнього та обговорення умов досягнення стратегічного бачення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Формування стратегічної карти та прив'язування її до лінії часу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Формування стратегічних </a:t>
            </a:r>
            <a:r>
              <a:rPr lang="uk-UA" sz="18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проєктів</a:t>
            </a:r>
            <a:endParaRPr lang="uk-UA" sz="1800" spc="-1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Розробка детального плану першого кроку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Розподілення відповідальності та налагодження </a:t>
            </a:r>
            <a:r>
              <a:rPr lang="uk-UA" sz="18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межфункціональної</a:t>
            </a: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 взаємодії</a:t>
            </a:r>
          </a:p>
          <a:p>
            <a:pPr marL="433706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r>
              <a:rPr lang="uk-UA" sz="1800" spc="-10" dirty="0">
                <a:solidFill>
                  <a:schemeClr val="tx1"/>
                </a:solidFill>
                <a:latin typeface="Segoe UI" panose="020B0502040204020203" pitchFamily="34" charset="0"/>
                <a:cs typeface="Segoe UI"/>
              </a:rPr>
              <a:t>Прийняття стратегії</a:t>
            </a:r>
          </a:p>
          <a:p>
            <a:pPr marL="433706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201930" algn="l"/>
              </a:tabLst>
            </a:pPr>
            <a:endParaRPr lang="uk-UA" sz="2000" dirty="0">
              <a:solidFill>
                <a:schemeClr val="tx1"/>
              </a:solidFill>
              <a:latin typeface="Segoe UI" panose="020B0502040204020203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44206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10833</TotalTime>
  <Words>546</Words>
  <Application>Microsoft Macintosh PowerPoint</Application>
  <PresentationFormat>Широкоэкранный</PresentationFormat>
  <Paragraphs>76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Verdana Обычный</vt:lpstr>
      <vt:lpstr>Calibri</vt:lpstr>
      <vt:lpstr>Segoe UI</vt:lpstr>
      <vt:lpstr>Quattrocento Sans</vt:lpstr>
      <vt:lpstr>Wingdings</vt:lpstr>
      <vt:lpstr>Verdana</vt:lpstr>
      <vt:lpstr>Segoe UI Symbol</vt:lpstr>
      <vt:lpstr>Corbel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ЛЕОНИД БОГДАНОВ</dc:title>
  <dc:creator>Леонид Богданов</dc:creator>
  <cp:lastModifiedBy>Леонид Богданов</cp:lastModifiedBy>
  <cp:revision>32</cp:revision>
  <cp:lastPrinted>2023-10-24T12:42:32Z</cp:lastPrinted>
  <dcterms:created xsi:type="dcterms:W3CDTF">2020-09-13T10:10:04Z</dcterms:created>
  <dcterms:modified xsi:type="dcterms:W3CDTF">2024-02-13T08:49:00Z</dcterms:modified>
</cp:coreProperties>
</file>